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14"/>
  </p:notesMasterIdLst>
  <p:sldIdLst>
    <p:sldId id="283" r:id="rId2"/>
    <p:sldId id="326" r:id="rId3"/>
    <p:sldId id="385" r:id="rId4"/>
    <p:sldId id="327" r:id="rId5"/>
    <p:sldId id="328" r:id="rId6"/>
    <p:sldId id="304" r:id="rId7"/>
    <p:sldId id="312" r:id="rId8"/>
    <p:sldId id="331" r:id="rId9"/>
    <p:sldId id="287" r:id="rId10"/>
    <p:sldId id="329" r:id="rId11"/>
    <p:sldId id="320" r:id="rId12"/>
    <p:sldId id="319" r:id="rId13"/>
    <p:sldId id="332" r:id="rId14"/>
    <p:sldId id="333" r:id="rId15"/>
    <p:sldId id="285" r:id="rId16"/>
    <p:sldId id="286" r:id="rId17"/>
    <p:sldId id="334" r:id="rId18"/>
    <p:sldId id="338" r:id="rId19"/>
    <p:sldId id="336" r:id="rId20"/>
    <p:sldId id="341" r:id="rId21"/>
    <p:sldId id="345" r:id="rId22"/>
    <p:sldId id="344" r:id="rId23"/>
    <p:sldId id="346" r:id="rId24"/>
    <p:sldId id="347" r:id="rId25"/>
    <p:sldId id="348" r:id="rId26"/>
    <p:sldId id="342" r:id="rId27"/>
    <p:sldId id="349" r:id="rId28"/>
    <p:sldId id="321" r:id="rId29"/>
    <p:sldId id="314" r:id="rId30"/>
    <p:sldId id="350" r:id="rId31"/>
    <p:sldId id="315" r:id="rId32"/>
    <p:sldId id="352" r:id="rId33"/>
    <p:sldId id="353" r:id="rId34"/>
    <p:sldId id="354" r:id="rId35"/>
    <p:sldId id="360" r:id="rId36"/>
    <p:sldId id="361" r:id="rId37"/>
    <p:sldId id="362" r:id="rId38"/>
    <p:sldId id="363" r:id="rId39"/>
    <p:sldId id="379" r:id="rId40"/>
    <p:sldId id="384" r:id="rId41"/>
    <p:sldId id="386" r:id="rId42"/>
    <p:sldId id="378" r:id="rId43"/>
    <p:sldId id="364" r:id="rId44"/>
    <p:sldId id="387" r:id="rId45"/>
    <p:sldId id="289" r:id="rId46"/>
    <p:sldId id="389" r:id="rId47"/>
    <p:sldId id="368" r:id="rId48"/>
    <p:sldId id="388" r:id="rId49"/>
    <p:sldId id="373" r:id="rId50"/>
    <p:sldId id="375" r:id="rId51"/>
    <p:sldId id="371" r:id="rId52"/>
    <p:sldId id="374" r:id="rId53"/>
    <p:sldId id="391" r:id="rId54"/>
    <p:sldId id="307" r:id="rId55"/>
    <p:sldId id="381" r:id="rId56"/>
    <p:sldId id="390" r:id="rId57"/>
    <p:sldId id="370" r:id="rId58"/>
    <p:sldId id="394" r:id="rId59"/>
    <p:sldId id="395" r:id="rId60"/>
    <p:sldId id="297" r:id="rId61"/>
    <p:sldId id="262" r:id="rId62"/>
    <p:sldId id="260" r:id="rId63"/>
    <p:sldId id="400" r:id="rId64"/>
    <p:sldId id="401" r:id="rId65"/>
    <p:sldId id="265" r:id="rId66"/>
    <p:sldId id="261" r:id="rId67"/>
    <p:sldId id="397" r:id="rId68"/>
    <p:sldId id="402" r:id="rId69"/>
    <p:sldId id="272" r:id="rId70"/>
    <p:sldId id="318" r:id="rId71"/>
    <p:sldId id="403" r:id="rId72"/>
    <p:sldId id="277" r:id="rId73"/>
    <p:sldId id="405" r:id="rId74"/>
    <p:sldId id="406" r:id="rId75"/>
    <p:sldId id="258" r:id="rId76"/>
    <p:sldId id="423" r:id="rId77"/>
    <p:sldId id="413" r:id="rId78"/>
    <p:sldId id="412" r:id="rId79"/>
    <p:sldId id="416" r:id="rId80"/>
    <p:sldId id="422" r:id="rId81"/>
    <p:sldId id="415" r:id="rId82"/>
    <p:sldId id="396" r:id="rId83"/>
    <p:sldId id="414" r:id="rId84"/>
    <p:sldId id="424" r:id="rId85"/>
    <p:sldId id="310" r:id="rId86"/>
    <p:sldId id="359" r:id="rId87"/>
    <p:sldId id="404" r:id="rId88"/>
    <p:sldId id="429" r:id="rId89"/>
    <p:sldId id="278" r:id="rId90"/>
    <p:sldId id="430" r:id="rId91"/>
    <p:sldId id="426" r:id="rId92"/>
    <p:sldId id="428" r:id="rId93"/>
    <p:sldId id="425" r:id="rId94"/>
    <p:sldId id="427" r:id="rId95"/>
    <p:sldId id="431" r:id="rId96"/>
    <p:sldId id="392" r:id="rId97"/>
    <p:sldId id="393" r:id="rId98"/>
    <p:sldId id="380" r:id="rId99"/>
    <p:sldId id="369" r:id="rId100"/>
    <p:sldId id="382" r:id="rId101"/>
    <p:sldId id="383" r:id="rId102"/>
    <p:sldId id="355" r:id="rId103"/>
    <p:sldId id="432" r:id="rId104"/>
    <p:sldId id="433" r:id="rId105"/>
    <p:sldId id="325" r:id="rId106"/>
    <p:sldId id="323" r:id="rId107"/>
    <p:sldId id="356" r:id="rId108"/>
    <p:sldId id="434" r:id="rId109"/>
    <p:sldId id="435" r:id="rId110"/>
    <p:sldId id="407" r:id="rId111"/>
    <p:sldId id="436" r:id="rId112"/>
    <p:sldId id="294" r:id="rId11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971" autoAdjust="0"/>
  </p:normalViewPr>
  <p:slideViewPr>
    <p:cSldViewPr>
      <p:cViewPr varScale="1">
        <p:scale>
          <a:sx n="106" d="100"/>
          <a:sy n="106" d="100"/>
        </p:scale>
        <p:origin x="-1740"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heme" Target="theme/theme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341A0D2-378E-4491-8917-5F442545088E}" type="datetimeFigureOut">
              <a:rPr lang="ru-RU" smtClean="0"/>
              <a:t>13.04.2020</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078E71A-433B-406F-882C-A01DC1E439D3}" type="slidenum">
              <a:rPr lang="ru-RU" smtClean="0"/>
              <a:t>‹#›</a:t>
            </a:fld>
            <a:endParaRPr lang="ru-RU"/>
          </a:p>
        </p:txBody>
      </p:sp>
    </p:spTree>
    <p:extLst>
      <p:ext uri="{BB962C8B-B14F-4D97-AF65-F5344CB8AC3E}">
        <p14:creationId xmlns:p14="http://schemas.microsoft.com/office/powerpoint/2010/main" val="34840609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078E71A-433B-406F-882C-A01DC1E439D3}" type="slidenum">
              <a:rPr lang="ru-RU" smtClean="0"/>
              <a:t>11</a:t>
            </a:fld>
            <a:endParaRPr lang="ru-RU"/>
          </a:p>
        </p:txBody>
      </p:sp>
    </p:spTree>
    <p:extLst>
      <p:ext uri="{BB962C8B-B14F-4D97-AF65-F5344CB8AC3E}">
        <p14:creationId xmlns:p14="http://schemas.microsoft.com/office/powerpoint/2010/main" val="35038328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078E71A-433B-406F-882C-A01DC1E439D3}" type="slidenum">
              <a:rPr lang="ru-RU" smtClean="0"/>
              <a:t>43</a:t>
            </a:fld>
            <a:endParaRPr lang="ru-RU"/>
          </a:p>
        </p:txBody>
      </p:sp>
    </p:spTree>
    <p:extLst>
      <p:ext uri="{BB962C8B-B14F-4D97-AF65-F5344CB8AC3E}">
        <p14:creationId xmlns:p14="http://schemas.microsoft.com/office/powerpoint/2010/main" val="42241696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078E71A-433B-406F-882C-A01DC1E439D3}" type="slidenum">
              <a:rPr lang="ru-RU" smtClean="0"/>
              <a:t>81</a:t>
            </a:fld>
            <a:endParaRPr lang="ru-RU"/>
          </a:p>
        </p:txBody>
      </p:sp>
    </p:spTree>
    <p:extLst>
      <p:ext uri="{BB962C8B-B14F-4D97-AF65-F5344CB8AC3E}">
        <p14:creationId xmlns:p14="http://schemas.microsoft.com/office/powerpoint/2010/main" val="34205530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Ref idx="1001">
        <a:schemeClr val="bg2"/>
      </p:bgRef>
    </p:bg>
    <p:spTree>
      <p:nvGrpSpPr>
        <p:cNvPr id="1" name=""/>
        <p:cNvGrpSpPr/>
        <p:nvPr/>
      </p:nvGrpSpPr>
      <p:grpSpPr>
        <a:xfrm>
          <a:off x="0" y="0"/>
          <a:ext cx="0" cy="0"/>
          <a:chOff x="0" y="0"/>
          <a:chExt cx="0" cy="0"/>
        </a:xfrm>
      </p:grpSpPr>
      <p:sp>
        <p:nvSpPr>
          <p:cNvPr id="7" name="Прямоугольник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Прямоугольник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Прямоугольник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Заголовок 7"/>
          <p:cNvSpPr>
            <a:spLocks noGrp="1"/>
          </p:cNvSpPr>
          <p:nvPr>
            <p:ph type="ctrTitle"/>
          </p:nvPr>
        </p:nvSpPr>
        <p:spPr>
          <a:xfrm>
            <a:off x="2362200" y="4038600"/>
            <a:ext cx="6477000" cy="1828800"/>
          </a:xfrm>
        </p:spPr>
        <p:txBody>
          <a:bodyPr anchor="b"/>
          <a:lstStyle>
            <a:lvl1pPr>
              <a:defRPr cap="all" baseline="0"/>
            </a:lvl1pPr>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28" name="Дата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D32732D4-FB85-4D4D-ABDE-63CA9D7974D2}" type="datetimeFigureOut">
              <a:rPr lang="ru-RU" smtClean="0"/>
              <a:pPr/>
              <a:t>13.04.2020</a:t>
            </a:fld>
            <a:endParaRPr lang="ru-RU"/>
          </a:p>
        </p:txBody>
      </p:sp>
      <p:sp>
        <p:nvSpPr>
          <p:cNvPr id="17" name="Нижний колонтитул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ru-RU"/>
          </a:p>
        </p:txBody>
      </p:sp>
      <p:sp>
        <p:nvSpPr>
          <p:cNvPr id="29" name="Номер слайда 28"/>
          <p:cNvSpPr>
            <a:spLocks noGrp="1"/>
          </p:cNvSpPr>
          <p:nvPr>
            <p:ph type="sldNum" sz="quarter" idx="12"/>
          </p:nvPr>
        </p:nvSpPr>
        <p:spPr>
          <a:xfrm>
            <a:off x="8001000" y="228600"/>
            <a:ext cx="838200" cy="381000"/>
          </a:xfrm>
        </p:spPr>
        <p:txBody>
          <a:bodyPr/>
          <a:lstStyle>
            <a:lvl1pPr>
              <a:defRPr>
                <a:solidFill>
                  <a:schemeClr val="tx2"/>
                </a:solidFill>
              </a:defRPr>
            </a:lvl1pPr>
          </a:lstStyle>
          <a:p>
            <a:fld id="{0758D292-472F-422B-BE8F-B97E53DE2184}" type="slidenum">
              <a:rPr lang="ru-RU" smtClean="0"/>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D32732D4-FB85-4D4D-ABDE-63CA9D7974D2}" type="datetimeFigureOut">
              <a:rPr lang="ru-RU" smtClean="0"/>
              <a:pPr/>
              <a:t>13.04.2020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758D292-472F-422B-BE8F-B97E53DE2184}"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bg>
      <p:bgRef idx="1001">
        <a:schemeClr val="bg1"/>
      </p:bgRef>
    </p:bg>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53200" y="609600"/>
            <a:ext cx="2057400" cy="5516563"/>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609600"/>
            <a:ext cx="5562600" cy="5516564"/>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a:xfrm>
            <a:off x="6553200" y="6248402"/>
            <a:ext cx="2209800" cy="365125"/>
          </a:xfrm>
        </p:spPr>
        <p:txBody>
          <a:bodyPr/>
          <a:lstStyle/>
          <a:p>
            <a:fld id="{D32732D4-FB85-4D4D-ABDE-63CA9D7974D2}" type="datetimeFigureOut">
              <a:rPr lang="ru-RU" smtClean="0"/>
              <a:pPr/>
              <a:t>13.04.2020</a:t>
            </a:fld>
            <a:endParaRPr lang="ru-RU"/>
          </a:p>
        </p:txBody>
      </p:sp>
      <p:sp>
        <p:nvSpPr>
          <p:cNvPr id="5" name="Нижний колонтитул 4"/>
          <p:cNvSpPr>
            <a:spLocks noGrp="1"/>
          </p:cNvSpPr>
          <p:nvPr>
            <p:ph type="ftr" sz="quarter" idx="11"/>
          </p:nvPr>
        </p:nvSpPr>
        <p:spPr>
          <a:xfrm>
            <a:off x="457201" y="6248207"/>
            <a:ext cx="5573483" cy="365125"/>
          </a:xfrm>
        </p:spPr>
        <p:txBody>
          <a:bodyPr/>
          <a:lstStyle/>
          <a:p>
            <a:endParaRPr lang="ru-RU"/>
          </a:p>
        </p:txBody>
      </p:sp>
      <p:sp>
        <p:nvSpPr>
          <p:cNvPr id="7" name="Прямоугольник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Прямоугольник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Прямоугольник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Номер слайда 5"/>
          <p:cNvSpPr>
            <a:spLocks noGrp="1"/>
          </p:cNvSpPr>
          <p:nvPr>
            <p:ph type="sldNum" sz="quarter" idx="12"/>
          </p:nvPr>
        </p:nvSpPr>
        <p:spPr>
          <a:xfrm rot="5400000">
            <a:off x="5989638" y="144462"/>
            <a:ext cx="533400" cy="244476"/>
          </a:xfrm>
        </p:spPr>
        <p:txBody>
          <a:bodyPr/>
          <a:lstStyle/>
          <a:p>
            <a:fld id="{0758D292-472F-422B-BE8F-B97E53DE2184}" type="slidenum">
              <a:rPr lang="ru-RU" smtClean="0"/>
              <a:pPr/>
              <a:t>‹#›</a:t>
            </a:fld>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2648" y="228600"/>
            <a:ext cx="8153400" cy="990600"/>
          </a:xfrm>
        </p:spPr>
        <p:txBody>
          <a:bodyPr/>
          <a:lstStyle/>
          <a:p>
            <a:r>
              <a:rPr kumimoji="0" lang="ru-RU" smtClean="0"/>
              <a:t>Образец заголовка</a:t>
            </a:r>
            <a:endParaRPr kumimoji="0" lang="en-US"/>
          </a:p>
        </p:txBody>
      </p:sp>
      <p:sp>
        <p:nvSpPr>
          <p:cNvPr id="4" name="Дата 3"/>
          <p:cNvSpPr>
            <a:spLocks noGrp="1"/>
          </p:cNvSpPr>
          <p:nvPr>
            <p:ph type="dt" sz="half" idx="10"/>
          </p:nvPr>
        </p:nvSpPr>
        <p:spPr/>
        <p:txBody>
          <a:bodyPr/>
          <a:lstStyle/>
          <a:p>
            <a:fld id="{D32732D4-FB85-4D4D-ABDE-63CA9D7974D2}" type="datetimeFigureOut">
              <a:rPr lang="ru-RU" smtClean="0"/>
              <a:pPr/>
              <a:t>13.04.2020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lvl1pPr>
              <a:defRPr>
                <a:solidFill>
                  <a:srgbClr val="FFFFFF"/>
                </a:solidFill>
              </a:defRPr>
            </a:lvl1pPr>
          </a:lstStyle>
          <a:p>
            <a:fld id="{0758D292-472F-422B-BE8F-B97E53DE2184}" type="slidenum">
              <a:rPr lang="ru-RU" smtClean="0"/>
              <a:pPr/>
              <a:t>‹#›</a:t>
            </a:fld>
            <a:endParaRPr lang="ru-RU"/>
          </a:p>
        </p:txBody>
      </p:sp>
      <p:sp>
        <p:nvSpPr>
          <p:cNvPr id="8" name="Содержимое 7"/>
          <p:cNvSpPr>
            <a:spLocks noGrp="1"/>
          </p:cNvSpPr>
          <p:nvPr>
            <p:ph sz="quarter" idx="1"/>
          </p:nvPr>
        </p:nvSpPr>
        <p:spPr>
          <a:xfrm>
            <a:off x="612648" y="1600200"/>
            <a:ext cx="8153400" cy="44958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3">
        <a:schemeClr val="bg1"/>
      </p:bgRef>
    </p:bg>
    <p:spTree>
      <p:nvGrpSpPr>
        <p:cNvPr id="1" name=""/>
        <p:cNvGrpSpPr/>
        <p:nvPr/>
      </p:nvGrpSpPr>
      <p:grpSpPr>
        <a:xfrm>
          <a:off x="0" y="0"/>
          <a:ext cx="0" cy="0"/>
          <a:chOff x="0" y="0"/>
          <a:chExt cx="0" cy="0"/>
        </a:xfrm>
      </p:grpSpPr>
      <p:sp>
        <p:nvSpPr>
          <p:cNvPr id="3" name="Текст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7" name="Прямоугольник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Прямоугольник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Прямоугольник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Заголовок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ru-RU" smtClean="0"/>
              <a:t>Образец заголовка</a:t>
            </a:r>
            <a:endParaRPr kumimoji="0" lang="en-US"/>
          </a:p>
        </p:txBody>
      </p:sp>
      <p:sp>
        <p:nvSpPr>
          <p:cNvPr id="12" name="Дата 11"/>
          <p:cNvSpPr>
            <a:spLocks noGrp="1"/>
          </p:cNvSpPr>
          <p:nvPr>
            <p:ph type="dt" sz="half" idx="10"/>
          </p:nvPr>
        </p:nvSpPr>
        <p:spPr/>
        <p:txBody>
          <a:bodyPr/>
          <a:lstStyle/>
          <a:p>
            <a:fld id="{D32732D4-FB85-4D4D-ABDE-63CA9D7974D2}" type="datetimeFigureOut">
              <a:rPr lang="ru-RU" smtClean="0"/>
              <a:pPr/>
              <a:t>13.04.2020</a:t>
            </a:fld>
            <a:endParaRPr lang="ru-RU"/>
          </a:p>
        </p:txBody>
      </p:sp>
      <p:sp>
        <p:nvSpPr>
          <p:cNvPr id="13" name="Номер слайда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0758D292-472F-422B-BE8F-B97E53DE2184}" type="slidenum">
              <a:rPr lang="ru-RU" smtClean="0"/>
              <a:pPr/>
              <a:t>‹#›</a:t>
            </a:fld>
            <a:endParaRPr lang="ru-RU"/>
          </a:p>
        </p:txBody>
      </p:sp>
      <p:sp>
        <p:nvSpPr>
          <p:cNvPr id="14" name="Нижний колонтитул 13"/>
          <p:cNvSpPr>
            <a:spLocks noGrp="1"/>
          </p:cNvSpPr>
          <p:nvPr>
            <p:ph type="ftr" sz="quarter" idx="12"/>
          </p:nvPr>
        </p:nvSpPr>
        <p:spPr/>
        <p:txBody>
          <a:bodyPr/>
          <a:lstStyle/>
          <a:p>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9" name="Содержимое 8"/>
          <p:cNvSpPr>
            <a:spLocks noGrp="1"/>
          </p:cNvSpPr>
          <p:nvPr>
            <p:ph sz="quarter" idx="1"/>
          </p:nvPr>
        </p:nvSpPr>
        <p:spPr>
          <a:xfrm>
            <a:off x="609600" y="1589567"/>
            <a:ext cx="3886200"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1" name="Содержимое 10"/>
          <p:cNvSpPr>
            <a:spLocks noGrp="1"/>
          </p:cNvSpPr>
          <p:nvPr>
            <p:ph sz="quarter" idx="2"/>
          </p:nvPr>
        </p:nvSpPr>
        <p:spPr>
          <a:xfrm>
            <a:off x="4844901" y="1589567"/>
            <a:ext cx="3886200"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8" name="Дата 7"/>
          <p:cNvSpPr>
            <a:spLocks noGrp="1"/>
          </p:cNvSpPr>
          <p:nvPr>
            <p:ph type="dt" sz="half" idx="15"/>
          </p:nvPr>
        </p:nvSpPr>
        <p:spPr/>
        <p:txBody>
          <a:bodyPr rtlCol="0"/>
          <a:lstStyle/>
          <a:p>
            <a:fld id="{D32732D4-FB85-4D4D-ABDE-63CA9D7974D2}" type="datetimeFigureOut">
              <a:rPr lang="ru-RU" smtClean="0"/>
              <a:pPr/>
              <a:t>13.04.2020</a:t>
            </a:fld>
            <a:endParaRPr lang="ru-RU"/>
          </a:p>
        </p:txBody>
      </p:sp>
      <p:sp>
        <p:nvSpPr>
          <p:cNvPr id="10" name="Номер слайда 9"/>
          <p:cNvSpPr>
            <a:spLocks noGrp="1"/>
          </p:cNvSpPr>
          <p:nvPr>
            <p:ph type="sldNum" sz="quarter" idx="16"/>
          </p:nvPr>
        </p:nvSpPr>
        <p:spPr/>
        <p:txBody>
          <a:bodyPr rtlCol="0"/>
          <a:lstStyle/>
          <a:p>
            <a:fld id="{0758D292-472F-422B-BE8F-B97E53DE2184}" type="slidenum">
              <a:rPr lang="ru-RU" smtClean="0"/>
              <a:pPr/>
              <a:t>‹#›</a:t>
            </a:fld>
            <a:endParaRPr lang="ru-RU"/>
          </a:p>
        </p:txBody>
      </p:sp>
      <p:sp>
        <p:nvSpPr>
          <p:cNvPr id="12" name="Нижний колонтитул 11"/>
          <p:cNvSpPr>
            <a:spLocks noGrp="1"/>
          </p:cNvSpPr>
          <p:nvPr>
            <p:ph type="ftr" sz="quarter" idx="17"/>
          </p:nvPr>
        </p:nvSpPr>
        <p:spPr/>
        <p:txBody>
          <a:bodyPr rtlCol="0"/>
          <a:lstStyle/>
          <a:p>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3400" y="273050"/>
            <a:ext cx="8153400" cy="869950"/>
          </a:xfrm>
        </p:spPr>
        <p:txBody>
          <a:bodyPr anchor="ctr"/>
          <a:lstStyle>
            <a:lvl1pPr>
              <a:defRPr/>
            </a:lvl1pPr>
          </a:lstStyle>
          <a:p>
            <a:r>
              <a:rPr kumimoji="0" lang="ru-RU" smtClean="0"/>
              <a:t>Образец заголовка</a:t>
            </a:r>
            <a:endParaRPr kumimoji="0" lang="en-US"/>
          </a:p>
        </p:txBody>
      </p:sp>
      <p:sp>
        <p:nvSpPr>
          <p:cNvPr id="11" name="Содержимое 10"/>
          <p:cNvSpPr>
            <a:spLocks noGrp="1"/>
          </p:cNvSpPr>
          <p:nvPr>
            <p:ph sz="quarter" idx="2"/>
          </p:nvPr>
        </p:nvSpPr>
        <p:spPr>
          <a:xfrm>
            <a:off x="609600" y="2438400"/>
            <a:ext cx="3886200" cy="35814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Содержимое 12"/>
          <p:cNvSpPr>
            <a:spLocks noGrp="1"/>
          </p:cNvSpPr>
          <p:nvPr>
            <p:ph sz="quarter" idx="4"/>
          </p:nvPr>
        </p:nvSpPr>
        <p:spPr>
          <a:xfrm>
            <a:off x="4800600" y="2438400"/>
            <a:ext cx="3886200" cy="35814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0" name="Дата 9"/>
          <p:cNvSpPr>
            <a:spLocks noGrp="1"/>
          </p:cNvSpPr>
          <p:nvPr>
            <p:ph type="dt" sz="half" idx="15"/>
          </p:nvPr>
        </p:nvSpPr>
        <p:spPr/>
        <p:txBody>
          <a:bodyPr rtlCol="0"/>
          <a:lstStyle/>
          <a:p>
            <a:fld id="{D32732D4-FB85-4D4D-ABDE-63CA9D7974D2}" type="datetimeFigureOut">
              <a:rPr lang="ru-RU" smtClean="0"/>
              <a:pPr/>
              <a:t>13.04.2020</a:t>
            </a:fld>
            <a:endParaRPr lang="ru-RU"/>
          </a:p>
        </p:txBody>
      </p:sp>
      <p:sp>
        <p:nvSpPr>
          <p:cNvPr id="12" name="Номер слайда 11"/>
          <p:cNvSpPr>
            <a:spLocks noGrp="1"/>
          </p:cNvSpPr>
          <p:nvPr>
            <p:ph type="sldNum" sz="quarter" idx="16"/>
          </p:nvPr>
        </p:nvSpPr>
        <p:spPr/>
        <p:txBody>
          <a:bodyPr rtlCol="0"/>
          <a:lstStyle/>
          <a:p>
            <a:fld id="{0758D292-472F-422B-BE8F-B97E53DE2184}" type="slidenum">
              <a:rPr lang="ru-RU" smtClean="0"/>
              <a:pPr/>
              <a:t>‹#›</a:t>
            </a:fld>
            <a:endParaRPr lang="ru-RU"/>
          </a:p>
        </p:txBody>
      </p:sp>
      <p:sp>
        <p:nvSpPr>
          <p:cNvPr id="14" name="Нижний колонтитул 13"/>
          <p:cNvSpPr>
            <a:spLocks noGrp="1"/>
          </p:cNvSpPr>
          <p:nvPr>
            <p:ph type="ftr" sz="quarter" idx="17"/>
          </p:nvPr>
        </p:nvSpPr>
        <p:spPr/>
        <p:txBody>
          <a:bodyPr rtlCol="0"/>
          <a:lstStyle/>
          <a:p>
            <a:endParaRPr lang="ru-RU"/>
          </a:p>
        </p:txBody>
      </p:sp>
      <p:sp>
        <p:nvSpPr>
          <p:cNvPr id="16" name="Текст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ru-RU" smtClean="0"/>
              <a:t>Образец текста</a:t>
            </a:r>
          </a:p>
        </p:txBody>
      </p:sp>
      <p:sp>
        <p:nvSpPr>
          <p:cNvPr id="15" name="Текст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ru-RU" smtClean="0"/>
              <a:t>Образец текста</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D32732D4-FB85-4D4D-ABDE-63CA9D7974D2}" type="datetimeFigureOut">
              <a:rPr lang="ru-RU" smtClean="0"/>
              <a:pPr/>
              <a:t>13.04.2020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lvl1pPr>
              <a:defRPr>
                <a:solidFill>
                  <a:srgbClr val="FFFFFF"/>
                </a:solidFill>
              </a:defRPr>
            </a:lvl1pPr>
          </a:lstStyle>
          <a:p>
            <a:fld id="{0758D292-472F-422B-BE8F-B97E53DE2184}"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D32732D4-FB85-4D4D-ABDE-63CA9D7974D2}" type="datetimeFigureOut">
              <a:rPr lang="ru-RU" smtClean="0"/>
              <a:pPr/>
              <a:t>13.04.2020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a:xfrm>
            <a:off x="0" y="6248400"/>
            <a:ext cx="533400" cy="381000"/>
          </a:xfrm>
        </p:spPr>
        <p:txBody>
          <a:bodyPr/>
          <a:lstStyle>
            <a:lvl1pPr>
              <a:defRPr>
                <a:solidFill>
                  <a:schemeClr val="tx2"/>
                </a:solidFill>
              </a:defRPr>
            </a:lvl1pPr>
          </a:lstStyle>
          <a:p>
            <a:fld id="{0758D292-472F-422B-BE8F-B97E53DE2184}"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3050"/>
            <a:ext cx="8077200" cy="869950"/>
          </a:xfrm>
        </p:spPr>
        <p:txBody>
          <a:bodyPr anchor="ctr"/>
          <a:lstStyle>
            <a:lvl1pPr algn="l">
              <a:buNone/>
              <a:defRPr sz="4400" b="0"/>
            </a:lvl1pPr>
          </a:lstStyle>
          <a:p>
            <a:r>
              <a:rPr kumimoji="0" lang="ru-RU" smtClean="0"/>
              <a:t>Образец заголовка</a:t>
            </a:r>
            <a:endParaRPr kumimoji="0" lang="en-US"/>
          </a:p>
        </p:txBody>
      </p:sp>
      <p:sp>
        <p:nvSpPr>
          <p:cNvPr id="5" name="Дата 4"/>
          <p:cNvSpPr>
            <a:spLocks noGrp="1"/>
          </p:cNvSpPr>
          <p:nvPr>
            <p:ph type="dt" sz="half" idx="10"/>
          </p:nvPr>
        </p:nvSpPr>
        <p:spPr/>
        <p:txBody>
          <a:bodyPr/>
          <a:lstStyle/>
          <a:p>
            <a:fld id="{D32732D4-FB85-4D4D-ABDE-63CA9D7974D2}" type="datetimeFigureOut">
              <a:rPr lang="ru-RU" smtClean="0"/>
              <a:pPr/>
              <a:t>13.04.2020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lvl1pPr>
              <a:defRPr>
                <a:solidFill>
                  <a:srgbClr val="FFFFFF"/>
                </a:solidFill>
              </a:defRPr>
            </a:lvl1pPr>
          </a:lstStyle>
          <a:p>
            <a:fld id="{0758D292-472F-422B-BE8F-B97E53DE2184}" type="slidenum">
              <a:rPr lang="ru-RU" smtClean="0"/>
              <a:pPr/>
              <a:t>‹#›</a:t>
            </a:fld>
            <a:endParaRPr lang="ru-RU"/>
          </a:p>
        </p:txBody>
      </p:sp>
      <p:sp>
        <p:nvSpPr>
          <p:cNvPr id="3" name="Текст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9" name="Содержимое 8"/>
          <p:cNvSpPr>
            <a:spLocks noGrp="1"/>
          </p:cNvSpPr>
          <p:nvPr>
            <p:ph sz="quarter" idx="1"/>
          </p:nvPr>
        </p:nvSpPr>
        <p:spPr>
          <a:xfrm>
            <a:off x="2362200" y="1752600"/>
            <a:ext cx="6400800" cy="44196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bg>
      <p:bgRef idx="1003">
        <a:schemeClr val="bg2"/>
      </p:bgRef>
    </p:bg>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ru-RU" smtClean="0"/>
              <a:t>Образец текста</a:t>
            </a:r>
          </a:p>
        </p:txBody>
      </p:sp>
      <p:sp>
        <p:nvSpPr>
          <p:cNvPr id="8" name="Прямоугольник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Прямоугольник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Прямоугольник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Заголовок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ru-RU" smtClean="0"/>
              <a:t>Образец заголовка</a:t>
            </a:r>
            <a:endParaRPr kumimoji="0" lang="en-US"/>
          </a:p>
        </p:txBody>
      </p:sp>
      <p:sp>
        <p:nvSpPr>
          <p:cNvPr id="11" name="Прямоугольник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Дата 11"/>
          <p:cNvSpPr>
            <a:spLocks noGrp="1"/>
          </p:cNvSpPr>
          <p:nvPr>
            <p:ph type="dt" sz="half" idx="10"/>
          </p:nvPr>
        </p:nvSpPr>
        <p:spPr>
          <a:xfrm>
            <a:off x="6248400" y="6248400"/>
            <a:ext cx="2667000" cy="365125"/>
          </a:xfrm>
        </p:spPr>
        <p:txBody>
          <a:bodyPr rtlCol="0"/>
          <a:lstStyle/>
          <a:p>
            <a:fld id="{D32732D4-FB85-4D4D-ABDE-63CA9D7974D2}" type="datetimeFigureOut">
              <a:rPr lang="ru-RU" smtClean="0"/>
              <a:pPr/>
              <a:t>13.04.2020</a:t>
            </a:fld>
            <a:endParaRPr lang="ru-RU"/>
          </a:p>
        </p:txBody>
      </p:sp>
      <p:sp>
        <p:nvSpPr>
          <p:cNvPr id="13" name="Номер слайда 12"/>
          <p:cNvSpPr>
            <a:spLocks noGrp="1"/>
          </p:cNvSpPr>
          <p:nvPr>
            <p:ph type="sldNum" sz="quarter" idx="11"/>
          </p:nvPr>
        </p:nvSpPr>
        <p:spPr>
          <a:xfrm>
            <a:off x="0" y="4667249"/>
            <a:ext cx="1447800" cy="663578"/>
          </a:xfrm>
        </p:spPr>
        <p:txBody>
          <a:bodyPr rtlCol="0"/>
          <a:lstStyle>
            <a:lvl1pPr>
              <a:defRPr sz="2800"/>
            </a:lvl1pPr>
          </a:lstStyle>
          <a:p>
            <a:fld id="{0758D292-472F-422B-BE8F-B97E53DE2184}" type="slidenum">
              <a:rPr lang="ru-RU" smtClean="0"/>
              <a:pPr/>
              <a:t>‹#›</a:t>
            </a:fld>
            <a:endParaRPr lang="ru-RU"/>
          </a:p>
        </p:txBody>
      </p:sp>
      <p:sp>
        <p:nvSpPr>
          <p:cNvPr id="14" name="Нижний колонтитул 13"/>
          <p:cNvSpPr>
            <a:spLocks noGrp="1"/>
          </p:cNvSpPr>
          <p:nvPr>
            <p:ph type="ftr" sz="quarter" idx="12"/>
          </p:nvPr>
        </p:nvSpPr>
        <p:spPr>
          <a:xfrm>
            <a:off x="1600200" y="6248206"/>
            <a:ext cx="4572000" cy="365125"/>
          </a:xfrm>
        </p:spPr>
        <p:txBody>
          <a:bodyPr rtlCol="0"/>
          <a:lstStyle/>
          <a:p>
            <a:endParaRPr lang="ru-RU"/>
          </a:p>
        </p:txBody>
      </p:sp>
      <p:sp>
        <p:nvSpPr>
          <p:cNvPr id="3" name="Рисунок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ru-RU" smtClean="0"/>
              <a:t>Вставка рисунка</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Заголовок 21"/>
          <p:cNvSpPr>
            <a:spLocks noGrp="1"/>
          </p:cNvSpPr>
          <p:nvPr>
            <p:ph type="title"/>
          </p:nvPr>
        </p:nvSpPr>
        <p:spPr>
          <a:xfrm>
            <a:off x="609600" y="228600"/>
            <a:ext cx="8153400" cy="990600"/>
          </a:xfrm>
          <a:prstGeom prst="rect">
            <a:avLst/>
          </a:prstGeom>
        </p:spPr>
        <p:txBody>
          <a:bodyPr vert="horz" anchor="ctr">
            <a:normAutofit/>
          </a:bodyPr>
          <a:lstStyle/>
          <a:p>
            <a:r>
              <a:rPr kumimoji="0" lang="ru-RU" smtClean="0"/>
              <a:t>Образец заголовка</a:t>
            </a:r>
            <a:endParaRPr kumimoji="0" lang="en-US"/>
          </a:p>
        </p:txBody>
      </p:sp>
      <p:sp>
        <p:nvSpPr>
          <p:cNvPr id="13" name="Текст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4" name="Дата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D32732D4-FB85-4D4D-ABDE-63CA9D7974D2}" type="datetimeFigureOut">
              <a:rPr lang="ru-RU" smtClean="0"/>
              <a:pPr/>
              <a:t>13.04.2020</a:t>
            </a:fld>
            <a:endParaRPr lang="ru-RU"/>
          </a:p>
        </p:txBody>
      </p:sp>
      <p:sp>
        <p:nvSpPr>
          <p:cNvPr id="3" name="Нижний колонтитул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ru-RU"/>
          </a:p>
        </p:txBody>
      </p:sp>
      <p:sp>
        <p:nvSpPr>
          <p:cNvPr id="7" name="Прямоугольник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Прямоугольник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Прямоугольник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Номер слайда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0758D292-472F-422B-BE8F-B97E53DE2184}"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image" Target="../media/image201.jpeg"/><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3" Type="http://schemas.openxmlformats.org/officeDocument/2006/relationships/image" Target="../media/image204.jpeg"/><Relationship Id="rId7" Type="http://schemas.openxmlformats.org/officeDocument/2006/relationships/image" Target="../media/image62.jpeg"/><Relationship Id="rId2" Type="http://schemas.openxmlformats.org/officeDocument/2006/relationships/image" Target="../media/image203.jpeg"/><Relationship Id="rId1" Type="http://schemas.openxmlformats.org/officeDocument/2006/relationships/slideLayout" Target="../slideLayouts/slideLayout6.xml"/><Relationship Id="rId6" Type="http://schemas.openxmlformats.org/officeDocument/2006/relationships/image" Target="../media/image207.jpeg"/><Relationship Id="rId5" Type="http://schemas.openxmlformats.org/officeDocument/2006/relationships/image" Target="../media/image206.jpeg"/><Relationship Id="rId4" Type="http://schemas.openxmlformats.org/officeDocument/2006/relationships/image" Target="../media/image205.jpeg"/></Relationships>
</file>

<file path=ppt/slides/_rels/slide103.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image" Target="../media/image208.jpeg"/><Relationship Id="rId1" Type="http://schemas.openxmlformats.org/officeDocument/2006/relationships/slideLayout" Target="../slideLayouts/slideLayout6.xml"/><Relationship Id="rId4" Type="http://schemas.openxmlformats.org/officeDocument/2006/relationships/image" Target="../media/image210.jpeg"/></Relationships>
</file>

<file path=ppt/slides/_rels/slide104.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image" Target="../media/image211.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image" Target="../media/image213.jpeg"/><Relationship Id="rId1" Type="http://schemas.openxmlformats.org/officeDocument/2006/relationships/slideLayout" Target="../slideLayouts/slideLayout6.xml"/><Relationship Id="rId4" Type="http://schemas.openxmlformats.org/officeDocument/2006/relationships/image" Target="../media/image215.jpeg"/></Relationships>
</file>

<file path=ppt/slides/_rels/slide106.xml.rels><?xml version="1.0" encoding="UTF-8" standalone="yes"?>
<Relationships xmlns="http://schemas.openxmlformats.org/package/2006/relationships"><Relationship Id="rId2" Type="http://schemas.openxmlformats.org/officeDocument/2006/relationships/image" Target="../media/image216.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218.jpeg"/><Relationship Id="rId7" Type="http://schemas.openxmlformats.org/officeDocument/2006/relationships/image" Target="../media/image222.jpeg"/><Relationship Id="rId2" Type="http://schemas.openxmlformats.org/officeDocument/2006/relationships/image" Target="../media/image217.jpeg"/><Relationship Id="rId1" Type="http://schemas.openxmlformats.org/officeDocument/2006/relationships/slideLayout" Target="../slideLayouts/slideLayout6.xml"/><Relationship Id="rId6" Type="http://schemas.openxmlformats.org/officeDocument/2006/relationships/image" Target="../media/image221.jpeg"/><Relationship Id="rId5" Type="http://schemas.openxmlformats.org/officeDocument/2006/relationships/image" Target="../media/image220.jpeg"/><Relationship Id="rId4" Type="http://schemas.openxmlformats.org/officeDocument/2006/relationships/image" Target="../media/image219.jpeg"/></Relationships>
</file>

<file path=ppt/slides/_rels/slide108.xml.rels><?xml version="1.0" encoding="UTF-8" standalone="yes"?>
<Relationships xmlns="http://schemas.openxmlformats.org/package/2006/relationships"><Relationship Id="rId2" Type="http://schemas.openxmlformats.org/officeDocument/2006/relationships/image" Target="../media/image223.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image" Target="../media/image224.jpeg"/><Relationship Id="rId1" Type="http://schemas.openxmlformats.org/officeDocument/2006/relationships/slideLayout" Target="../slideLayouts/slideLayout7.xml"/><Relationship Id="rId4" Type="http://schemas.openxmlformats.org/officeDocument/2006/relationships/image" Target="../media/image226.jpe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0.jpeg"/></Relationships>
</file>

<file path=ppt/slides/_rels/slide110.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image" Target="../media/image227.jpeg"/><Relationship Id="rId1" Type="http://schemas.openxmlformats.org/officeDocument/2006/relationships/slideLayout" Target="../slideLayouts/slideLayout6.xml"/><Relationship Id="rId5" Type="http://schemas.openxmlformats.org/officeDocument/2006/relationships/image" Target="../media/image230.jpeg"/><Relationship Id="rId4" Type="http://schemas.openxmlformats.org/officeDocument/2006/relationships/image" Target="../media/image229.jpe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image" Target="../media/image231.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6.xml"/><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30.jpeg"/><Relationship Id="rId1" Type="http://schemas.openxmlformats.org/officeDocument/2006/relationships/slideLayout" Target="../slideLayouts/slideLayout6.xml"/><Relationship Id="rId5" Type="http://schemas.openxmlformats.org/officeDocument/2006/relationships/image" Target="../media/image32.jpeg"/><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6.xml"/><Relationship Id="rId5" Type="http://schemas.openxmlformats.org/officeDocument/2006/relationships/image" Target="../media/image38.jpeg"/><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29.jpeg"/><Relationship Id="rId1" Type="http://schemas.openxmlformats.org/officeDocument/2006/relationships/slideLayout" Target="../slideLayouts/slideLayout6.xml"/><Relationship Id="rId4" Type="http://schemas.openxmlformats.org/officeDocument/2006/relationships/image" Target="../media/image49.jpeg"/></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2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6.xml"/><Relationship Id="rId4" Type="http://schemas.openxmlformats.org/officeDocument/2006/relationships/image" Target="../media/image54.jpeg"/></Relationships>
</file>

<file path=ppt/slides/_rels/slide2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gif"/><Relationship Id="rId1" Type="http://schemas.openxmlformats.org/officeDocument/2006/relationships/slideLayout" Target="../slideLayouts/slideLayout6.xml"/><Relationship Id="rId4" Type="http://schemas.openxmlformats.org/officeDocument/2006/relationships/image" Target="../media/image7.gif"/></Relationships>
</file>

<file path=ppt/slides/_rels/slide3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29.jpeg"/><Relationship Id="rId1" Type="http://schemas.openxmlformats.org/officeDocument/2006/relationships/slideLayout" Target="../slideLayouts/slideLayout6.xml"/><Relationship Id="rId4" Type="http://schemas.openxmlformats.org/officeDocument/2006/relationships/image" Target="../media/image58.jpeg"/></Relationships>
</file>

<file path=ppt/slides/_rels/slide3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6.xml"/><Relationship Id="rId5" Type="http://schemas.openxmlformats.org/officeDocument/2006/relationships/image" Target="../media/image65.jpeg"/><Relationship Id="rId4" Type="http://schemas.openxmlformats.org/officeDocument/2006/relationships/image" Target="../media/image64.jpeg"/></Relationships>
</file>

<file path=ppt/slides/_rels/slide3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6.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3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6.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 Id="rId4" Type="http://schemas.openxmlformats.org/officeDocument/2006/relationships/image" Target="../media/image80.jpeg"/></Relationships>
</file>

<file path=ppt/slides/_rels/slide42.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7.xml"/><Relationship Id="rId5" Type="http://schemas.openxmlformats.org/officeDocument/2006/relationships/image" Target="../media/image101.jpeg"/><Relationship Id="rId4" Type="http://schemas.openxmlformats.org/officeDocument/2006/relationships/image" Target="../media/image100.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6.xml"/><Relationship Id="rId5" Type="http://schemas.openxmlformats.org/officeDocument/2006/relationships/image" Target="../media/image125.jpeg"/><Relationship Id="rId4" Type="http://schemas.openxmlformats.org/officeDocument/2006/relationships/image" Target="../media/image124.jpeg"/></Relationships>
</file>

<file path=ppt/slides/_rels/slide72.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6.xml"/><Relationship Id="rId5" Type="http://schemas.openxmlformats.org/officeDocument/2006/relationships/image" Target="../media/image129.jpeg"/><Relationship Id="rId4" Type="http://schemas.openxmlformats.org/officeDocument/2006/relationships/image" Target="../media/image128.jpeg"/></Relationships>
</file>

<file path=ppt/slides/_rels/slide73.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gif"/><Relationship Id="rId1" Type="http://schemas.openxmlformats.org/officeDocument/2006/relationships/slideLayout" Target="../slideLayouts/slideLayout6.xml"/><Relationship Id="rId5" Type="http://schemas.openxmlformats.org/officeDocument/2006/relationships/image" Target="../media/image134.jpeg"/><Relationship Id="rId4" Type="http://schemas.openxmlformats.org/officeDocument/2006/relationships/image" Target="../media/image133.jpeg"/></Relationships>
</file>

<file path=ppt/slides/_rels/slide75.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gif"/><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47.png"/></Relationships>
</file>

<file path=ppt/slides/_rels/slide82.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7.xml"/><Relationship Id="rId4" Type="http://schemas.openxmlformats.org/officeDocument/2006/relationships/image" Target="../media/image150.jpeg"/></Relationships>
</file>

<file path=ppt/slides/_rels/slide83.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eg"/><Relationship Id="rId1" Type="http://schemas.openxmlformats.org/officeDocument/2006/relationships/slideLayout" Target="../slideLayouts/slideLayout6.xml"/><Relationship Id="rId5" Type="http://schemas.openxmlformats.org/officeDocument/2006/relationships/image" Target="../media/image154.jpeg"/><Relationship Id="rId4" Type="http://schemas.openxmlformats.org/officeDocument/2006/relationships/image" Target="../media/image153.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jpeg"/><Relationship Id="rId1" Type="http://schemas.openxmlformats.org/officeDocument/2006/relationships/slideLayout" Target="../slideLayouts/slideLayout6.xml"/><Relationship Id="rId6" Type="http://schemas.openxmlformats.org/officeDocument/2006/relationships/image" Target="../media/image159.jpeg"/><Relationship Id="rId5" Type="http://schemas.openxmlformats.org/officeDocument/2006/relationships/image" Target="../media/image158.jpeg"/><Relationship Id="rId4" Type="http://schemas.openxmlformats.org/officeDocument/2006/relationships/image" Target="../media/image157.jpeg"/></Relationships>
</file>

<file path=ppt/slides/_rels/slide86.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jpeg"/><Relationship Id="rId1" Type="http://schemas.openxmlformats.org/officeDocument/2006/relationships/slideLayout" Target="../slideLayouts/slideLayout7.xml"/><Relationship Id="rId6" Type="http://schemas.openxmlformats.org/officeDocument/2006/relationships/image" Target="../media/image164.jpeg"/><Relationship Id="rId5" Type="http://schemas.openxmlformats.org/officeDocument/2006/relationships/image" Target="../media/image163.jpeg"/><Relationship Id="rId4" Type="http://schemas.openxmlformats.org/officeDocument/2006/relationships/image" Target="../media/image162.jpeg"/></Relationships>
</file>

<file path=ppt/slides/_rels/slide87.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165.jpeg"/><Relationship Id="rId1" Type="http://schemas.openxmlformats.org/officeDocument/2006/relationships/slideLayout" Target="../slideLayouts/slideLayout6.xml"/><Relationship Id="rId5" Type="http://schemas.openxmlformats.org/officeDocument/2006/relationships/image" Target="../media/image168.png"/><Relationship Id="rId4" Type="http://schemas.openxmlformats.org/officeDocument/2006/relationships/image" Target="../media/image167.jpeg"/></Relationships>
</file>

<file path=ppt/slides/_rels/slide88.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69.jpeg"/><Relationship Id="rId1" Type="http://schemas.openxmlformats.org/officeDocument/2006/relationships/slideLayout" Target="../slideLayouts/slideLayout6.xml"/><Relationship Id="rId5" Type="http://schemas.openxmlformats.org/officeDocument/2006/relationships/image" Target="../media/image172.jpeg"/><Relationship Id="rId4" Type="http://schemas.openxmlformats.org/officeDocument/2006/relationships/image" Target="../media/image171.jpeg"/></Relationships>
</file>

<file path=ppt/slides/_rels/slide89.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73.jpeg"/><Relationship Id="rId1" Type="http://schemas.openxmlformats.org/officeDocument/2006/relationships/slideLayout" Target="../slideLayouts/slideLayout6.xml"/><Relationship Id="rId5" Type="http://schemas.openxmlformats.org/officeDocument/2006/relationships/image" Target="../media/image176.jpeg"/><Relationship Id="rId4" Type="http://schemas.openxmlformats.org/officeDocument/2006/relationships/image" Target="../media/image175.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image" Target="../media/image177.jpe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8" Type="http://schemas.openxmlformats.org/officeDocument/2006/relationships/image" Target="../media/image185.png"/><Relationship Id="rId3" Type="http://schemas.openxmlformats.org/officeDocument/2006/relationships/image" Target="../media/image180.jpeg"/><Relationship Id="rId7" Type="http://schemas.openxmlformats.org/officeDocument/2006/relationships/image" Target="../media/image184.png"/><Relationship Id="rId2" Type="http://schemas.openxmlformats.org/officeDocument/2006/relationships/image" Target="../media/image179.jpeg"/><Relationship Id="rId1" Type="http://schemas.openxmlformats.org/officeDocument/2006/relationships/slideLayout" Target="../slideLayouts/slideLayout6.xml"/><Relationship Id="rId6" Type="http://schemas.openxmlformats.org/officeDocument/2006/relationships/image" Target="../media/image183.png"/><Relationship Id="rId5" Type="http://schemas.openxmlformats.org/officeDocument/2006/relationships/image" Target="../media/image182.png"/><Relationship Id="rId4" Type="http://schemas.openxmlformats.org/officeDocument/2006/relationships/image" Target="../media/image181.gif"/></Relationships>
</file>

<file path=ppt/slides/_rels/slide92.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image" Target="../media/image187.jpeg"/><Relationship Id="rId1" Type="http://schemas.openxmlformats.org/officeDocument/2006/relationships/slideLayout" Target="../slideLayouts/slideLayout6.xml"/><Relationship Id="rId4" Type="http://schemas.openxmlformats.org/officeDocument/2006/relationships/image" Target="../media/image189.jpeg"/></Relationships>
</file>

<file path=ppt/slides/_rels/slide94.xml.rels><?xml version="1.0" encoding="UTF-8" standalone="yes"?>
<Relationships xmlns="http://schemas.openxmlformats.org/package/2006/relationships"><Relationship Id="rId3" Type="http://schemas.openxmlformats.org/officeDocument/2006/relationships/image" Target="../media/image191.jpeg"/><Relationship Id="rId7" Type="http://schemas.openxmlformats.org/officeDocument/2006/relationships/image" Target="../media/image195.jpeg"/><Relationship Id="rId2" Type="http://schemas.openxmlformats.org/officeDocument/2006/relationships/image" Target="../media/image190.jpeg"/><Relationship Id="rId1" Type="http://schemas.openxmlformats.org/officeDocument/2006/relationships/slideLayout" Target="../slideLayouts/slideLayout6.xml"/><Relationship Id="rId6" Type="http://schemas.openxmlformats.org/officeDocument/2006/relationships/image" Target="../media/image194.jpeg"/><Relationship Id="rId5" Type="http://schemas.openxmlformats.org/officeDocument/2006/relationships/image" Target="../media/image193.jpeg"/><Relationship Id="rId4" Type="http://schemas.openxmlformats.org/officeDocument/2006/relationships/image" Target="../media/image192.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image" Target="../media/image196.jpe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image" Target="../media/image197.gif"/><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404664"/>
            <a:ext cx="8153400" cy="576282"/>
          </a:xfrm>
        </p:spPr>
        <p:txBody>
          <a:bodyPr>
            <a:noAutofit/>
          </a:bodyPr>
          <a:lstStyle/>
          <a:p>
            <a:pPr algn="ctr"/>
            <a:r>
              <a:rPr lang="uk-UA" i="1" dirty="0"/>
              <a:t>Тема:</a:t>
            </a:r>
            <a:r>
              <a:rPr lang="uk-UA" b="1" dirty="0"/>
              <a:t> ФІЗИЧНА РЕАБІЛІТАЦІЯ ПРИ </a:t>
            </a:r>
            <a:r>
              <a:rPr lang="uk-UA" b="1" dirty="0" smtClean="0"/>
              <a:t>ОСТЕОХОНДРОЗАХ</a:t>
            </a:r>
            <a:endParaRPr lang="ru-RU" dirty="0"/>
          </a:p>
        </p:txBody>
      </p:sp>
      <p:sp>
        <p:nvSpPr>
          <p:cNvPr id="53256" name="AutoShape 8" descr="&amp;Kcy;&amp;acy;&amp;rcy;&amp;tcy;&amp;icy;&amp;ncy;&amp;kcy;&amp;icy; &amp;pcy;&amp;ocy; &amp;zcy;&amp;acy;&amp;pcy;&amp;rcy;&amp;ocy;&amp;scy;&amp;ucy; &amp;ocy;&amp;scy;&amp;tcy;&amp;iecy;&amp;ocy;&amp;khcy;&amp;ocy;&amp;ncy;&amp;dcy;&amp;rcy;&amp;ocy;&amp;zcy;"/>
          <p:cNvSpPr>
            <a:spLocks noChangeAspect="1" noChangeArrowheads="1"/>
          </p:cNvSpPr>
          <p:nvPr/>
        </p:nvSpPr>
        <p:spPr bwMode="auto">
          <a:xfrm>
            <a:off x="155575" y="-1371600"/>
            <a:ext cx="2857500" cy="2857500"/>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53258" name="AutoShape 10" descr="&amp;Kcy;&amp;acy;&amp;rcy;&amp;tcy;&amp;icy;&amp;ncy;&amp;kcy;&amp;icy; &amp;pcy;&amp;ocy; &amp;zcy;&amp;acy;&amp;pcy;&amp;rcy;&amp;ocy;&amp;scy;&amp;ucy; &amp;ocy;&amp;scy;&amp;tcy;&amp;iecy;&amp;ocy;&amp;khcy;&amp;ocy;&amp;ncy;&amp;dcy;&amp;rcy;&amp;ocy;&amp;zcy;"/>
          <p:cNvSpPr>
            <a:spLocks noChangeAspect="1" noChangeArrowheads="1"/>
          </p:cNvSpPr>
          <p:nvPr/>
        </p:nvSpPr>
        <p:spPr bwMode="auto">
          <a:xfrm>
            <a:off x="155575" y="-1371600"/>
            <a:ext cx="2857500" cy="2857500"/>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1266" name="Picture 2" descr="Остеохондроз . Эфективное лечение. &quot;ZARTA - центр ортопедии и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146" y="1700808"/>
            <a:ext cx="8926277" cy="492392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mp;Kcy;&amp;acy;&amp;rcy;&amp;tcy;&amp;icy;&amp;ncy;&amp;kcy;&amp;icy; &amp;pcy;&amp;ocy; &amp;zcy;&amp;acy;&amp;pcy;&amp;rcy;&amp;ocy;&amp;scy;&amp;ucy; &amp;ocy;&amp;scy;&amp;tcy;&amp;iecy;&amp;ocy;&amp;khcy;&amp;ocy;&amp;ncy;&amp;dcy;&amp;rcy;&amp;ocy;&amp;zcy;"/>
          <p:cNvPicPr>
            <a:picLocks noChangeAspect="1" noChangeArrowheads="1"/>
          </p:cNvPicPr>
          <p:nvPr/>
        </p:nvPicPr>
        <p:blipFill>
          <a:blip r:embed="rId2"/>
          <a:srcRect/>
          <a:stretch>
            <a:fillRect/>
          </a:stretch>
        </p:blipFill>
        <p:spPr bwMode="auto">
          <a:xfrm>
            <a:off x="0" y="1844824"/>
            <a:ext cx="3419872" cy="4752528"/>
          </a:xfrm>
          <a:prstGeom prst="rect">
            <a:avLst/>
          </a:prstGeom>
          <a:noFill/>
        </p:spPr>
      </p:pic>
      <p:sp>
        <p:nvSpPr>
          <p:cNvPr id="4" name="Прямоугольник 3"/>
          <p:cNvSpPr/>
          <p:nvPr/>
        </p:nvSpPr>
        <p:spPr>
          <a:xfrm>
            <a:off x="3419872" y="1556792"/>
            <a:ext cx="5724128" cy="2554545"/>
          </a:xfrm>
          <a:prstGeom prst="rect">
            <a:avLst/>
          </a:prstGeom>
          <a:solidFill>
            <a:schemeClr val="accent1">
              <a:lumMod val="20000"/>
              <a:lumOff val="80000"/>
            </a:schemeClr>
          </a:solidFill>
        </p:spPr>
        <p:txBody>
          <a:bodyPr wrap="square">
            <a:spAutoFit/>
          </a:bodyPr>
          <a:lstStyle/>
          <a:p>
            <a:r>
              <a:rPr lang="uk-UA" sz="2000" b="1" dirty="0" smtClean="0"/>
              <a:t>4</a:t>
            </a:r>
            <a:r>
              <a:rPr lang="uk-UA" sz="2000" b="1" dirty="0"/>
              <a:t>. </a:t>
            </a:r>
            <a:r>
              <a:rPr lang="uk-UA" sz="2000" b="1" i="1" dirty="0"/>
              <a:t>Четвертий етап розвитку остеохондрозу.</a:t>
            </a:r>
            <a:r>
              <a:rPr lang="uk-UA" sz="2000" b="1" dirty="0"/>
              <a:t> </a:t>
            </a:r>
            <a:r>
              <a:rPr lang="uk-UA" sz="2000" dirty="0"/>
              <a:t>На цьому етапі з'являються крайові кісткові розростання на суміжних поверхнях тіл хребців, інакше кажучи, </a:t>
            </a:r>
            <a:r>
              <a:rPr lang="uk-UA" sz="2000" dirty="0" err="1"/>
              <a:t>остеофіти</a:t>
            </a:r>
            <a:r>
              <a:rPr lang="uk-UA" sz="2000" dirty="0"/>
              <a:t> (спондильоз), які викликають </a:t>
            </a:r>
            <a:r>
              <a:rPr lang="uk-UA" sz="2000" dirty="0" err="1"/>
              <a:t>мікротравматизацію</a:t>
            </a:r>
            <a:r>
              <a:rPr lang="uk-UA" sz="2000" dirty="0"/>
              <a:t> нервового корінця. Починаються процеси фіброзного анкілозу в </a:t>
            </a:r>
            <a:r>
              <a:rPr lang="uk-UA" sz="2000" dirty="0" err="1"/>
              <a:t>міжхребцевих</a:t>
            </a:r>
            <a:r>
              <a:rPr lang="uk-UA" sz="2000" dirty="0"/>
              <a:t> дисках і суглобах, що призводить до практично повної нерухомості ХРС</a:t>
            </a:r>
            <a:r>
              <a:rPr lang="uk-UA" sz="2000" dirty="0" smtClean="0"/>
              <a:t>.</a:t>
            </a:r>
            <a:endParaRPr lang="ru-RU" sz="2000" dirty="0"/>
          </a:p>
        </p:txBody>
      </p:sp>
      <p:sp>
        <p:nvSpPr>
          <p:cNvPr id="6" name="Заголовок 5"/>
          <p:cNvSpPr>
            <a:spLocks noGrp="1"/>
          </p:cNvSpPr>
          <p:nvPr>
            <p:ph type="title"/>
          </p:nvPr>
        </p:nvSpPr>
        <p:spPr/>
        <p:txBody>
          <a:bodyPr/>
          <a:lstStyle/>
          <a:p>
            <a:pPr algn="ctr"/>
            <a:r>
              <a:rPr lang="uk-UA" b="1" dirty="0"/>
              <a:t>Стадії </a:t>
            </a:r>
            <a:r>
              <a:rPr lang="ru-RU" b="1" dirty="0"/>
              <a:t>остеохондрозу</a:t>
            </a:r>
            <a:endParaRPr lang="ru-RU" dirty="0"/>
          </a:p>
        </p:txBody>
      </p:sp>
      <p:pic>
        <p:nvPicPr>
          <p:cNvPr id="29698" name="Picture 2" descr="Остеохондроза поясничного отдела. Лечение, диагностика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872" y="4111337"/>
            <a:ext cx="5724128" cy="2746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994694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Шейный Воротник для лечения остеохондроза в домашних условиях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3717032"/>
            <a:ext cx="6552728" cy="306103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0" y="1556792"/>
            <a:ext cx="9144000" cy="2585323"/>
          </a:xfrm>
          <a:prstGeom prst="rect">
            <a:avLst/>
          </a:prstGeom>
        </p:spPr>
        <p:txBody>
          <a:bodyPr wrap="square">
            <a:spAutoFit/>
          </a:bodyPr>
          <a:lstStyle/>
          <a:p>
            <a:r>
              <a:rPr lang="uk-UA" dirty="0" smtClean="0"/>
              <a:t>Ортопедичний шийний комір - проста і безпечна система для плавного витягування хребта. За рахунок того, що шийний комір можна регулювати по висоті, здійснюється стійкий терапевтичний ефект. Під час процедури </a:t>
            </a:r>
            <a:r>
              <a:rPr lang="uk-UA" dirty="0" err="1" smtClean="0"/>
              <a:t>міжхребцевий</a:t>
            </a:r>
            <a:r>
              <a:rPr lang="uk-UA" dirty="0" smtClean="0"/>
              <a:t> простір збільшується на 0,5-1  см. Як наслідок зменшується тиск на нервові корінці та кровоносні судини, усуваються хворобливі відчуття в </a:t>
            </a:r>
            <a:r>
              <a:rPr lang="uk-UA" dirty="0" err="1" smtClean="0"/>
              <a:t>шийнокомірцевій</a:t>
            </a:r>
            <a:r>
              <a:rPr lang="uk-UA" dirty="0" smtClean="0"/>
              <a:t> зоні, відновлюється об'єм рухів шиї та голови.</a:t>
            </a:r>
          </a:p>
          <a:p>
            <a:r>
              <a:rPr lang="uk-UA" dirty="0" smtClean="0"/>
              <a:t>Проводити процедуру можна сидячи або лежачи. Перша процедура не повинна тривати довше 5 хв. На другий тиждень можна збільшити тривалість до 10 хв. і поступово довести час сеансу до 25 хв. на четвертий тиждень. Крім часу процедури потрібно збільшувати і наповнення секцій повітрям.</a:t>
            </a:r>
            <a:endParaRPr lang="uk-UA" dirty="0"/>
          </a:p>
        </p:txBody>
      </p:sp>
      <p:sp>
        <p:nvSpPr>
          <p:cNvPr id="4" name="Заголовок 3"/>
          <p:cNvSpPr>
            <a:spLocks noGrp="1"/>
          </p:cNvSpPr>
          <p:nvPr>
            <p:ph type="title"/>
          </p:nvPr>
        </p:nvSpPr>
        <p:spPr>
          <a:xfrm>
            <a:off x="0" y="228600"/>
            <a:ext cx="9144000" cy="990600"/>
          </a:xfrm>
        </p:spPr>
        <p:txBody>
          <a:bodyPr>
            <a:normAutofit fontScale="90000"/>
          </a:bodyPr>
          <a:lstStyle/>
          <a:p>
            <a:pPr algn="ctr"/>
            <a:r>
              <a:rPr lang="uk-UA" b="1" dirty="0"/>
              <a:t>Надувний ортопедичний шийний </a:t>
            </a:r>
            <a:r>
              <a:rPr lang="uk-UA" b="1" dirty="0" smtClean="0"/>
              <a:t>комір</a:t>
            </a:r>
            <a:endParaRPr lang="ru-RU" b="1" dirty="0"/>
          </a:p>
        </p:txBody>
      </p:sp>
    </p:spTree>
    <p:extLst>
      <p:ext uri="{BB962C8B-B14F-4D97-AF65-F5344CB8AC3E}">
        <p14:creationId xmlns:p14="http://schemas.microsoft.com/office/powerpoint/2010/main" val="303428658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16632"/>
            <a:ext cx="9144000" cy="990600"/>
          </a:xfrm>
        </p:spPr>
        <p:txBody>
          <a:bodyPr>
            <a:normAutofit fontScale="90000"/>
          </a:bodyPr>
          <a:lstStyle/>
          <a:p>
            <a:pPr algn="ctr"/>
            <a:r>
              <a:rPr lang="uk-UA" b="1" dirty="0"/>
              <a:t>Пристрій для шийного витягнення </a:t>
            </a:r>
            <a:r>
              <a:rPr lang="uk-UA" b="1" dirty="0" smtClean="0"/>
              <a:t>хребта Сервіко2000</a:t>
            </a:r>
            <a:endParaRPr lang="ru-RU" b="1" dirty="0"/>
          </a:p>
        </p:txBody>
      </p:sp>
      <p:pic>
        <p:nvPicPr>
          <p:cNvPr id="20482" name="Picture 2" descr="Устройство для шейного вытяжения (тракции) позвоночника ..."/>
          <p:cNvPicPr>
            <a:picLocks noChangeAspect="1" noChangeArrowheads="1"/>
          </p:cNvPicPr>
          <p:nvPr/>
        </p:nvPicPr>
        <p:blipFill rotWithShape="1">
          <a:blip r:embed="rId2">
            <a:extLst>
              <a:ext uri="{28A0092B-C50C-407E-A947-70E740481C1C}">
                <a14:useLocalDpi xmlns:a14="http://schemas.microsoft.com/office/drawing/2010/main" val="0"/>
              </a:ext>
            </a:extLst>
          </a:blip>
          <a:srcRect r="18246"/>
          <a:stretch/>
        </p:blipFill>
        <p:spPr bwMode="auto">
          <a:xfrm>
            <a:off x="2823882" y="2276872"/>
            <a:ext cx="6240089" cy="4402736"/>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51520" y="1510625"/>
            <a:ext cx="8812450" cy="646331"/>
          </a:xfrm>
          <a:prstGeom prst="rect">
            <a:avLst/>
          </a:prstGeom>
        </p:spPr>
        <p:txBody>
          <a:bodyPr wrap="square">
            <a:spAutoFit/>
          </a:bodyPr>
          <a:lstStyle/>
          <a:p>
            <a:r>
              <a:rPr lang="en-US" dirty="0" smtClean="0"/>
              <a:t>Cervico2000 </a:t>
            </a:r>
            <a:r>
              <a:rPr lang="en-US" dirty="0"/>
              <a:t>- </a:t>
            </a:r>
            <a:r>
              <a:rPr lang="ru-RU" dirty="0" err="1"/>
              <a:t>це</a:t>
            </a:r>
            <a:r>
              <a:rPr lang="ru-RU" dirty="0"/>
              <a:t> </a:t>
            </a:r>
            <a:r>
              <a:rPr lang="ru-RU" dirty="0" err="1"/>
              <a:t>амбулаторний</a:t>
            </a:r>
            <a:r>
              <a:rPr lang="ru-RU" dirty="0"/>
              <a:t> </a:t>
            </a:r>
            <a:r>
              <a:rPr lang="ru-RU" dirty="0" err="1"/>
              <a:t>тяговий</a:t>
            </a:r>
            <a:r>
              <a:rPr lang="ru-RU" dirty="0"/>
              <a:t> </a:t>
            </a:r>
            <a:r>
              <a:rPr lang="ru-RU" dirty="0" err="1"/>
              <a:t>пристрій</a:t>
            </a:r>
            <a:r>
              <a:rPr lang="ru-RU" dirty="0"/>
              <a:t> для </a:t>
            </a:r>
            <a:r>
              <a:rPr lang="ru-RU" dirty="0" err="1"/>
              <a:t>лікування</a:t>
            </a:r>
            <a:r>
              <a:rPr lang="ru-RU" dirty="0"/>
              <a:t> </a:t>
            </a:r>
            <a:r>
              <a:rPr lang="ru-RU" dirty="0" err="1"/>
              <a:t>гострого</a:t>
            </a:r>
            <a:r>
              <a:rPr lang="ru-RU" dirty="0"/>
              <a:t> і </a:t>
            </a:r>
            <a:r>
              <a:rPr lang="ru-RU" dirty="0" err="1"/>
              <a:t>хронічного</a:t>
            </a:r>
            <a:r>
              <a:rPr lang="ru-RU" dirty="0"/>
              <a:t> болю в </a:t>
            </a:r>
            <a:r>
              <a:rPr lang="ru-RU" dirty="0" err="1"/>
              <a:t>шиї</a:t>
            </a:r>
            <a:r>
              <a:rPr lang="ru-RU" dirty="0"/>
              <a:t>, </a:t>
            </a:r>
            <a:r>
              <a:rPr lang="ru-RU" dirty="0" err="1"/>
              <a:t>заснованого</a:t>
            </a:r>
            <a:r>
              <a:rPr lang="ru-RU" dirty="0"/>
              <a:t> на </a:t>
            </a:r>
            <a:r>
              <a:rPr lang="ru-RU" dirty="0" err="1"/>
              <a:t>тривимірному</a:t>
            </a:r>
            <a:r>
              <a:rPr lang="ru-RU" dirty="0"/>
              <a:t> тяговому </a:t>
            </a:r>
            <a:r>
              <a:rPr lang="ru-RU" dirty="0" err="1"/>
              <a:t>підході</a:t>
            </a:r>
            <a:r>
              <a:rPr lang="ru-RU" dirty="0"/>
              <a:t> до </a:t>
            </a:r>
            <a:r>
              <a:rPr lang="ru-RU" dirty="0" err="1"/>
              <a:t>лікування</a:t>
            </a:r>
            <a:r>
              <a:rPr lang="ru-RU" dirty="0"/>
              <a:t>.</a:t>
            </a:r>
          </a:p>
        </p:txBody>
      </p:sp>
      <p:pic>
        <p:nvPicPr>
          <p:cNvPr id="7" name="Picture 2" descr="Пристрій для шийного витягування (тракції) хребта Сервіко2000"/>
          <p:cNvPicPr>
            <a:picLocks noChangeAspect="1" noChangeArrowheads="1"/>
          </p:cNvPicPr>
          <p:nvPr/>
        </p:nvPicPr>
        <p:blipFill rotWithShape="1">
          <a:blip r:embed="rId3">
            <a:extLst>
              <a:ext uri="{28A0092B-C50C-407E-A947-70E740481C1C}">
                <a14:useLocalDpi xmlns:a14="http://schemas.microsoft.com/office/drawing/2010/main" val="0"/>
              </a:ext>
            </a:extLst>
          </a:blip>
          <a:srcRect l="23848" r="18021"/>
          <a:stretch/>
        </p:blipFill>
        <p:spPr bwMode="auto">
          <a:xfrm>
            <a:off x="0" y="2492896"/>
            <a:ext cx="2823882" cy="413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907164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16632"/>
            <a:ext cx="9144000" cy="990600"/>
          </a:xfrm>
        </p:spPr>
        <p:txBody>
          <a:bodyPr>
            <a:noAutofit/>
          </a:bodyPr>
          <a:lstStyle/>
          <a:p>
            <a:pPr algn="ctr"/>
            <a:r>
              <a:rPr lang="uk-UA" sz="4800" b="1" dirty="0" smtClean="0"/>
              <a:t>Мануальне витягування </a:t>
            </a:r>
            <a:br>
              <a:rPr lang="uk-UA" sz="4800" b="1" dirty="0" smtClean="0"/>
            </a:br>
            <a:r>
              <a:rPr lang="uk-UA" sz="4800" b="1" dirty="0" smtClean="0"/>
              <a:t>шийного відділу хребта</a:t>
            </a:r>
            <a:endParaRPr lang="ru-RU" sz="4800" b="1" dirty="0"/>
          </a:p>
        </p:txBody>
      </p:sp>
      <p:pic>
        <p:nvPicPr>
          <p:cNvPr id="1026" name="Picture 2" descr="Мануальное вытяжение позвоночника - PDF Скачать Бесплатно"/>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943" y="1647850"/>
            <a:ext cx="2895600" cy="21812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Мануальное вытяжение позвоночника - PDF Скачать Бесплатно"/>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2805" y="1628800"/>
            <a:ext cx="2933700" cy="221932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Мануальное вытяжение позвоночника - PDF Скачать Бесплатно"/>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2805" y="4005064"/>
            <a:ext cx="2933700" cy="220643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Мануальное вытяжение позвоночника - PDF Скачать Бесплатно"/>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943" y="4005064"/>
            <a:ext cx="2895600" cy="220643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Мануальное вытяжение позвоночника - PDF Скачать Бесплатно"/>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0192" y="1628800"/>
            <a:ext cx="2733675" cy="22002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Рекомендации при вытяжении позвоночника"/>
          <p:cNvPicPr>
            <a:picLocks noChangeAspect="1" noChangeArrowheads="1"/>
          </p:cNvPicPr>
          <p:nvPr/>
        </p:nvPicPr>
        <p:blipFill rotWithShape="1">
          <a:blip r:embed="rId7">
            <a:extLst>
              <a:ext uri="{28A0092B-C50C-407E-A947-70E740481C1C}">
                <a14:useLocalDpi xmlns:a14="http://schemas.microsoft.com/office/drawing/2010/main" val="0"/>
              </a:ext>
            </a:extLst>
          </a:blip>
          <a:srcRect l="2469" t="4146" r="67867" b="56169"/>
          <a:stretch/>
        </p:blipFill>
        <p:spPr bwMode="auto">
          <a:xfrm>
            <a:off x="6300191" y="3980946"/>
            <a:ext cx="2733675" cy="2230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210063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28600"/>
            <a:ext cx="9144000" cy="990600"/>
          </a:xfrm>
        </p:spPr>
        <p:txBody>
          <a:bodyPr>
            <a:normAutofit/>
          </a:bodyPr>
          <a:lstStyle/>
          <a:p>
            <a:pPr algn="ctr"/>
            <a:r>
              <a:rPr lang="uk-UA" sz="5400" b="1" dirty="0" smtClean="0"/>
              <a:t>Лікувальна фізична культура</a:t>
            </a:r>
            <a:endParaRPr lang="ru-RU" sz="5400" b="1" dirty="0"/>
          </a:p>
        </p:txBody>
      </p:sp>
      <p:sp>
        <p:nvSpPr>
          <p:cNvPr id="3" name="Прямоугольник 2"/>
          <p:cNvSpPr/>
          <p:nvPr/>
        </p:nvSpPr>
        <p:spPr>
          <a:xfrm>
            <a:off x="-25188" y="1495236"/>
            <a:ext cx="9144000" cy="707886"/>
          </a:xfrm>
          <a:prstGeom prst="rect">
            <a:avLst/>
          </a:prstGeom>
        </p:spPr>
        <p:txBody>
          <a:bodyPr wrap="square">
            <a:spAutoFit/>
          </a:bodyPr>
          <a:lstStyle/>
          <a:p>
            <a:r>
              <a:rPr lang="uk-UA" sz="2000" dirty="0"/>
              <a:t>У заняттях </a:t>
            </a:r>
            <a:r>
              <a:rPr lang="uk-UA" sz="2000" u="sng" dirty="0"/>
              <a:t>ЛФК</a:t>
            </a:r>
            <a:r>
              <a:rPr lang="uk-UA" sz="2000" dirty="0"/>
              <a:t> при шийному остеохондрозі </a:t>
            </a:r>
            <a:r>
              <a:rPr lang="uk-UA" sz="2000" dirty="0" smtClean="0"/>
              <a:t>виділяють два періоди: перший </a:t>
            </a:r>
            <a:r>
              <a:rPr lang="uk-UA" sz="2000" dirty="0"/>
              <a:t>період </a:t>
            </a:r>
            <a:r>
              <a:rPr lang="uk-UA" sz="2000" dirty="0" smtClean="0"/>
              <a:t> (гострий) і другий період (</a:t>
            </a:r>
            <a:r>
              <a:rPr lang="uk-UA" sz="2000" dirty="0" err="1" smtClean="0"/>
              <a:t>підгострий</a:t>
            </a:r>
            <a:r>
              <a:rPr lang="uk-UA" sz="2000" dirty="0" smtClean="0"/>
              <a:t>).</a:t>
            </a:r>
            <a:endParaRPr lang="ru-RU" sz="2000" dirty="0"/>
          </a:p>
        </p:txBody>
      </p:sp>
      <p:sp>
        <p:nvSpPr>
          <p:cNvPr id="4" name="Прямоугольник 3"/>
          <p:cNvSpPr/>
          <p:nvPr/>
        </p:nvSpPr>
        <p:spPr>
          <a:xfrm>
            <a:off x="74476" y="2779187"/>
            <a:ext cx="3921460" cy="2862322"/>
          </a:xfrm>
          <a:prstGeom prst="rect">
            <a:avLst/>
          </a:prstGeom>
          <a:solidFill>
            <a:schemeClr val="accent1">
              <a:lumMod val="60000"/>
              <a:lumOff val="40000"/>
            </a:schemeClr>
          </a:solidFill>
        </p:spPr>
        <p:txBody>
          <a:bodyPr wrap="square">
            <a:spAutoFit/>
          </a:bodyPr>
          <a:lstStyle/>
          <a:p>
            <a:r>
              <a:rPr lang="uk-UA" dirty="0" smtClean="0"/>
              <a:t>1</a:t>
            </a:r>
            <a:r>
              <a:rPr lang="uk-UA" dirty="0"/>
              <a:t>. У зв'язку з патологічною рухливістю хребцевих сегментів ЛГ проводиться в </a:t>
            </a:r>
            <a:r>
              <a:rPr lang="uk-UA" b="1" dirty="0"/>
              <a:t>комірі </a:t>
            </a:r>
            <a:r>
              <a:rPr lang="uk-UA" b="1" dirty="0" err="1"/>
              <a:t>Шанца</a:t>
            </a:r>
            <a:r>
              <a:rPr lang="uk-UA" dirty="0"/>
              <a:t>, носити який рекомендується протягом усього курсу лікування, забезпечуючи відносний спокій шийного відділу і запобігаючи травматизацію уражених сегментів. При цьому зменшується патологічна </a:t>
            </a:r>
            <a:r>
              <a:rPr lang="uk-UA" dirty="0" err="1"/>
              <a:t>імпульсація</a:t>
            </a:r>
            <a:r>
              <a:rPr lang="uk-UA" dirty="0"/>
              <a:t> з шийного відділу на плечовий пояс.</a:t>
            </a:r>
            <a:endParaRPr lang="ru-RU" dirty="0"/>
          </a:p>
        </p:txBody>
      </p:sp>
      <p:sp>
        <p:nvSpPr>
          <p:cNvPr id="5" name="Прямоугольник 4"/>
          <p:cNvSpPr/>
          <p:nvPr/>
        </p:nvSpPr>
        <p:spPr>
          <a:xfrm>
            <a:off x="8892" y="2132856"/>
            <a:ext cx="6912768" cy="646331"/>
          </a:xfrm>
          <a:prstGeom prst="rect">
            <a:avLst/>
          </a:prstGeom>
        </p:spPr>
        <p:txBody>
          <a:bodyPr wrap="square">
            <a:spAutoFit/>
          </a:bodyPr>
          <a:lstStyle/>
          <a:p>
            <a:pPr lvl="0"/>
            <a:r>
              <a:rPr lang="uk-UA" b="1" u="sng" dirty="0">
                <a:solidFill>
                  <a:prstClr val="black"/>
                </a:solidFill>
              </a:rPr>
              <a:t>Застосування фізичних вправ в гострому періоді шийного остеохондрозу вимагає дотримання наступних методичних вимог:</a:t>
            </a:r>
            <a:endParaRPr lang="ru-RU" b="1" u="sng" dirty="0">
              <a:solidFill>
                <a:prstClr val="black"/>
              </a:solidFill>
            </a:endParaRPr>
          </a:p>
        </p:txBody>
      </p:sp>
      <p:pic>
        <p:nvPicPr>
          <p:cNvPr id="6" name="Picture 2" descr="http://medicina.kharkov.ua/uploads/diseases-ru/osteochondrosis-cervical-ru.jpg"/>
          <p:cNvPicPr>
            <a:picLocks noChangeAspect="1" noChangeArrowheads="1"/>
          </p:cNvPicPr>
          <p:nvPr/>
        </p:nvPicPr>
        <p:blipFill>
          <a:blip r:embed="rId2" cstate="print"/>
          <a:srcRect/>
          <a:stretch>
            <a:fillRect/>
          </a:stretch>
        </p:blipFill>
        <p:spPr bwMode="auto">
          <a:xfrm>
            <a:off x="6794748" y="1881717"/>
            <a:ext cx="2257426" cy="2714644"/>
          </a:xfrm>
          <a:prstGeom prst="rect">
            <a:avLst/>
          </a:prstGeom>
          <a:noFill/>
        </p:spPr>
      </p:pic>
      <p:pic>
        <p:nvPicPr>
          <p:cNvPr id="7" name="Picture 4" descr="http://lady-diary.ru/wp-content/uploads/2010/03/img4b92e66c19cb6.jpg"/>
          <p:cNvPicPr>
            <a:picLocks noChangeAspect="1" noChangeArrowheads="1"/>
          </p:cNvPicPr>
          <p:nvPr/>
        </p:nvPicPr>
        <p:blipFill>
          <a:blip r:embed="rId3" cstate="print"/>
          <a:srcRect/>
          <a:stretch>
            <a:fillRect/>
          </a:stretch>
        </p:blipFill>
        <p:spPr bwMode="auto">
          <a:xfrm>
            <a:off x="4211960" y="2779187"/>
            <a:ext cx="2358691" cy="2862322"/>
          </a:xfrm>
          <a:prstGeom prst="rect">
            <a:avLst/>
          </a:prstGeom>
          <a:noFill/>
        </p:spPr>
      </p:pic>
      <p:pic>
        <p:nvPicPr>
          <p:cNvPr id="8" name="Picture 6" descr="http://spinomed.ru/images/stati/vorotnik-pri-sheynom-osteohondroze.jpg"/>
          <p:cNvPicPr>
            <a:picLocks noChangeAspect="1" noChangeArrowheads="1"/>
          </p:cNvPicPr>
          <p:nvPr/>
        </p:nvPicPr>
        <p:blipFill rotWithShape="1">
          <a:blip r:embed="rId4" cstate="print"/>
          <a:srcRect t="11871" b="5515"/>
          <a:stretch/>
        </p:blipFill>
        <p:spPr bwMode="auto">
          <a:xfrm>
            <a:off x="6794748" y="4653136"/>
            <a:ext cx="2257426" cy="2089485"/>
          </a:xfrm>
          <a:prstGeom prst="rect">
            <a:avLst/>
          </a:prstGeom>
          <a:noFill/>
        </p:spPr>
      </p:pic>
      <p:sp>
        <p:nvSpPr>
          <p:cNvPr id="9" name="Прямоугольник 8"/>
          <p:cNvSpPr/>
          <p:nvPr/>
        </p:nvSpPr>
        <p:spPr>
          <a:xfrm>
            <a:off x="45070" y="5669392"/>
            <a:ext cx="6731269" cy="1200329"/>
          </a:xfrm>
          <a:prstGeom prst="rect">
            <a:avLst/>
          </a:prstGeom>
          <a:solidFill>
            <a:schemeClr val="accent1">
              <a:lumMod val="60000"/>
              <a:lumOff val="40000"/>
            </a:schemeClr>
          </a:solidFill>
        </p:spPr>
        <p:txBody>
          <a:bodyPr wrap="square">
            <a:spAutoFit/>
          </a:bodyPr>
          <a:lstStyle/>
          <a:p>
            <a:r>
              <a:rPr lang="uk-UA" dirty="0"/>
              <a:t>2. До 10-15-20-го дня з початку загострення </a:t>
            </a:r>
            <a:r>
              <a:rPr lang="uk-UA" dirty="0" smtClean="0"/>
              <a:t>виключають </a:t>
            </a:r>
            <a:r>
              <a:rPr lang="uk-UA" dirty="0"/>
              <a:t>активні рухи в шийному відділі хребта. Після 20-го дня </a:t>
            </a:r>
            <a:r>
              <a:rPr lang="uk-UA" dirty="0" smtClean="0"/>
              <a:t>дозволяють активні </a:t>
            </a:r>
            <a:r>
              <a:rPr lang="uk-UA" dirty="0"/>
              <a:t>рухи головою, але в повільному темпі, без зусилля, повторюють їх не більше 3 разів.</a:t>
            </a:r>
            <a:endParaRPr lang="ru-RU" dirty="0"/>
          </a:p>
        </p:txBody>
      </p:sp>
    </p:spTree>
    <p:extLst>
      <p:ext uri="{BB962C8B-B14F-4D97-AF65-F5344CB8AC3E}">
        <p14:creationId xmlns:p14="http://schemas.microsoft.com/office/powerpoint/2010/main" val="350570081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2954" y="44624"/>
            <a:ext cx="9075549" cy="3139321"/>
          </a:xfrm>
          <a:prstGeom prst="rect">
            <a:avLst/>
          </a:prstGeom>
          <a:solidFill>
            <a:schemeClr val="accent1">
              <a:lumMod val="60000"/>
              <a:lumOff val="40000"/>
            </a:schemeClr>
          </a:solidFill>
        </p:spPr>
        <p:txBody>
          <a:bodyPr wrap="square">
            <a:spAutoFit/>
          </a:bodyPr>
          <a:lstStyle/>
          <a:p>
            <a:r>
              <a:rPr lang="uk-UA" dirty="0"/>
              <a:t>3. Всі гімнастичні вправи чергують з </a:t>
            </a:r>
            <a:r>
              <a:rPr lang="uk-UA" dirty="0" smtClean="0"/>
              <a:t>вправами </a:t>
            </a:r>
            <a:r>
              <a:rPr lang="uk-UA" dirty="0"/>
              <a:t>на розслаблення. Розслаблення м'язів плечового пояса сприяє зменшенню патологічної </a:t>
            </a:r>
            <a:r>
              <a:rPr lang="uk-UA" dirty="0" err="1"/>
              <a:t>імпульсації</a:t>
            </a:r>
            <a:r>
              <a:rPr lang="uk-UA" dirty="0"/>
              <a:t> з них на шийний відділ. Особливо слід добиватися розслаблення трапецієподібного і дельтоподібного м'язів, так як вони частіше за інші </a:t>
            </a:r>
            <a:r>
              <a:rPr lang="uk-UA" dirty="0" smtClean="0"/>
              <a:t>залучаються </a:t>
            </a:r>
            <a:r>
              <a:rPr lang="uk-UA" dirty="0"/>
              <a:t>до процесу і знаходяться в стані </a:t>
            </a:r>
            <a:r>
              <a:rPr lang="uk-UA" dirty="0" err="1"/>
              <a:t>гіпертонусу</a:t>
            </a:r>
            <a:r>
              <a:rPr lang="uk-UA" dirty="0"/>
              <a:t>.</a:t>
            </a:r>
            <a:endParaRPr lang="ru-RU" dirty="0"/>
          </a:p>
          <a:p>
            <a:r>
              <a:rPr lang="uk-UA" dirty="0"/>
              <a:t>4. З перших занять ЛГ вводять вправи для зміцнення м'язів шиї. Для цього використовують вправи на опір. Інструктор намагається долонею зігнути або розігнути голову хворого, який, чинячи опір, прагне зберегти вертикальне положення голови.</a:t>
            </a:r>
            <a:endParaRPr lang="ru-RU" dirty="0"/>
          </a:p>
          <a:p>
            <a:r>
              <a:rPr lang="uk-UA" dirty="0"/>
              <a:t>5. Необхідно стежити за тим, щоб під час виконання вправ хворий не відчував посилення болів.</a:t>
            </a:r>
            <a:endParaRPr lang="ru-RU" dirty="0"/>
          </a:p>
          <a:p>
            <a:r>
              <a:rPr lang="uk-UA" dirty="0"/>
              <a:t>6. У зв'язку з тим, що </a:t>
            </a:r>
            <a:r>
              <a:rPr lang="uk-UA" dirty="0" err="1" smtClean="0"/>
              <a:t>аналгічна</a:t>
            </a:r>
            <a:r>
              <a:rPr lang="uk-UA" dirty="0" smtClean="0"/>
              <a:t> </a:t>
            </a:r>
            <a:r>
              <a:rPr lang="uk-UA" dirty="0"/>
              <a:t>поза і больовий синдром знижують екскурсію грудної клітки, в заняття слід включити дихальні вправи.</a:t>
            </a:r>
            <a:endParaRPr lang="ru-RU" dirty="0"/>
          </a:p>
        </p:txBody>
      </p:sp>
      <p:pic>
        <p:nvPicPr>
          <p:cNvPr id="4" name="Picture 2" descr="http://fitvid.ru/wp-content/uploads/2011/08/osteohond1.jpg"/>
          <p:cNvPicPr>
            <a:picLocks noChangeAspect="1" noChangeArrowheads="1"/>
          </p:cNvPicPr>
          <p:nvPr/>
        </p:nvPicPr>
        <p:blipFill rotWithShape="1">
          <a:blip r:embed="rId2" cstate="print"/>
          <a:srcRect t="3377" r="13551" b="5589"/>
          <a:stretch/>
        </p:blipFill>
        <p:spPr bwMode="auto">
          <a:xfrm>
            <a:off x="3982633" y="3183944"/>
            <a:ext cx="5125870" cy="3647615"/>
          </a:xfrm>
          <a:prstGeom prst="rect">
            <a:avLst/>
          </a:prstGeom>
          <a:noFill/>
        </p:spPr>
      </p:pic>
      <p:pic>
        <p:nvPicPr>
          <p:cNvPr id="36866" name="Picture 2" descr="Упражнения от боли в шее / Krasota.uz — электронный женский журнал"/>
          <p:cNvPicPr>
            <a:picLocks noChangeAspect="1" noChangeArrowheads="1"/>
          </p:cNvPicPr>
          <p:nvPr/>
        </p:nvPicPr>
        <p:blipFill rotWithShape="1">
          <a:blip r:embed="rId3">
            <a:extLst>
              <a:ext uri="{28A0092B-C50C-407E-A947-70E740481C1C}">
                <a14:useLocalDpi xmlns:a14="http://schemas.microsoft.com/office/drawing/2010/main" val="0"/>
              </a:ext>
            </a:extLst>
          </a:blip>
          <a:srcRect r="43256"/>
          <a:stretch/>
        </p:blipFill>
        <p:spPr bwMode="auto">
          <a:xfrm>
            <a:off x="251520" y="3803223"/>
            <a:ext cx="3456384" cy="2409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241672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ctr"/>
            <a:r>
              <a:rPr lang="uk-UA" sz="6000" b="1" dirty="0" err="1" smtClean="0"/>
              <a:t>Кінезіотейпування</a:t>
            </a:r>
            <a:endParaRPr lang="ru-RU" sz="6000" b="1" dirty="0"/>
          </a:p>
        </p:txBody>
      </p:sp>
      <p:pic>
        <p:nvPicPr>
          <p:cNvPr id="15362" name="Picture 2" descr="Кинезиотейпирование при остеохондрозе шеи ✓ тейпирование при боли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3933056"/>
            <a:ext cx="3672408" cy="2858988"/>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Кинезиотейпирование при остеохондрозе шеи ✓ тейпирование при боли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3951022"/>
            <a:ext cx="3528392" cy="2844670"/>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3B Kinesiology Tape Blue, Case of 10 Rolls | Kinesiology taping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1840" y="1484784"/>
            <a:ext cx="2952328" cy="2448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675081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title} (с изображениями) | Упражнения для шеи, Упражнения, Гимнастик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0"/>
            <a:ext cx="593293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273775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Шейно-черепной синдром: симптоматика и методы лечения"/>
          <p:cNvPicPr>
            <a:picLocks noChangeAspect="1" noChangeArrowheads="1"/>
          </p:cNvPicPr>
          <p:nvPr/>
        </p:nvPicPr>
        <p:blipFill rotWithShape="1">
          <a:blip r:embed="rId2">
            <a:extLst>
              <a:ext uri="{28A0092B-C50C-407E-A947-70E740481C1C}">
                <a14:useLocalDpi xmlns:a14="http://schemas.microsoft.com/office/drawing/2010/main" val="0"/>
              </a:ext>
            </a:extLst>
          </a:blip>
          <a:srcRect l="37961" r="4172"/>
          <a:stretch/>
        </p:blipFill>
        <p:spPr bwMode="auto">
          <a:xfrm>
            <a:off x="40805" y="4293096"/>
            <a:ext cx="2881690" cy="244626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Эффективна ли йога при остеохондрозе - Нервы"/>
          <p:cNvPicPr>
            <a:picLocks noChangeAspect="1" noChangeArrowheads="1"/>
          </p:cNvPicPr>
          <p:nvPr/>
        </p:nvPicPr>
        <p:blipFill rotWithShape="1">
          <a:blip r:embed="rId3">
            <a:extLst>
              <a:ext uri="{28A0092B-C50C-407E-A947-70E740481C1C}">
                <a14:useLocalDpi xmlns:a14="http://schemas.microsoft.com/office/drawing/2010/main" val="0"/>
              </a:ext>
            </a:extLst>
          </a:blip>
          <a:srcRect l="1794" t="8509" r="2030"/>
          <a:stretch/>
        </p:blipFill>
        <p:spPr bwMode="auto">
          <a:xfrm>
            <a:off x="1958224" y="1547613"/>
            <a:ext cx="3642865" cy="244902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Что такое Мануальная терапия? Мануальная терапия — это… Расписание ..."/>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9346"/>
          <a:stretch/>
        </p:blipFill>
        <p:spPr bwMode="auto">
          <a:xfrm>
            <a:off x="2987825" y="4437111"/>
            <a:ext cx="3286008" cy="2313073"/>
          </a:xfrm>
          <a:prstGeom prst="rect">
            <a:avLst/>
          </a:prstGeom>
          <a:noFill/>
          <a:extLst>
            <a:ext uri="{909E8E84-426E-40DD-AFC4-6F175D3DCCD1}">
              <a14:hiddenFill xmlns:a14="http://schemas.microsoft.com/office/drawing/2010/main">
                <a:solidFill>
                  <a:srgbClr val="FFFFFF"/>
                </a:solidFill>
              </a14:hiddenFill>
            </a:ext>
          </a:extLst>
        </p:spPr>
      </p:pic>
      <p:sp>
        <p:nvSpPr>
          <p:cNvPr id="3" name="Заголовок 2"/>
          <p:cNvSpPr>
            <a:spLocks noGrp="1"/>
          </p:cNvSpPr>
          <p:nvPr>
            <p:ph type="title"/>
          </p:nvPr>
        </p:nvSpPr>
        <p:spPr>
          <a:xfrm>
            <a:off x="0" y="228600"/>
            <a:ext cx="9144000" cy="990600"/>
          </a:xfrm>
        </p:spPr>
        <p:txBody>
          <a:bodyPr>
            <a:noAutofit/>
          </a:bodyPr>
          <a:lstStyle/>
          <a:p>
            <a:pPr algn="ctr"/>
            <a:r>
              <a:rPr lang="uk-UA" sz="5400" b="1" dirty="0" err="1" smtClean="0"/>
              <a:t>Постізометрична</a:t>
            </a:r>
            <a:r>
              <a:rPr lang="uk-UA" sz="5400" b="1" dirty="0" smtClean="0"/>
              <a:t> релаксація</a:t>
            </a:r>
            <a:endParaRPr lang="ru-RU" sz="5400" b="1" dirty="0"/>
          </a:p>
        </p:txBody>
      </p:sp>
      <p:pic>
        <p:nvPicPr>
          <p:cNvPr id="28674" name="Picture 2" descr="Постизометрическая релаксация мышц: упражнения для правильного"/>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804" y="1547613"/>
            <a:ext cx="1866900" cy="2457451"/>
          </a:xfrm>
          <a:prstGeom prst="rect">
            <a:avLst/>
          </a:prstGeom>
          <a:noFill/>
          <a:extLst>
            <a:ext uri="{909E8E84-426E-40DD-AFC4-6F175D3DCCD1}">
              <a14:hiddenFill xmlns:a14="http://schemas.microsoft.com/office/drawing/2010/main">
                <a:solidFill>
                  <a:srgbClr val="FFFFFF"/>
                </a:solidFill>
              </a14:hiddenFill>
            </a:ext>
          </a:extLst>
        </p:spPr>
      </p:pic>
      <p:pic>
        <p:nvPicPr>
          <p:cNvPr id="28676" name="Picture 4" descr="ПОСТИЗОМЕТРИЧЕСКАЯ РЕЛАКСАЦИЯ МЫШЦ И ЕЕ СОЧЕТАНИЕ С МЕДИЦИНСКИМ ..."/>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35532" y="1547613"/>
            <a:ext cx="3419872" cy="2449027"/>
          </a:xfrm>
          <a:prstGeom prst="rect">
            <a:avLst/>
          </a:prstGeom>
          <a:noFill/>
          <a:extLst>
            <a:ext uri="{909E8E84-426E-40DD-AFC4-6F175D3DCCD1}">
              <a14:hiddenFill xmlns:a14="http://schemas.microsoft.com/office/drawing/2010/main">
                <a:solidFill>
                  <a:srgbClr val="FFFFFF"/>
                </a:solidFill>
              </a14:hiddenFill>
            </a:ext>
          </a:extLst>
        </p:spPr>
      </p:pic>
      <p:pic>
        <p:nvPicPr>
          <p:cNvPr id="28678" name="Picture 6" descr="Остеохондроз шейного отдела"/>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72200" y="4052436"/>
            <a:ext cx="2665600" cy="2697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058258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116632"/>
            <a:ext cx="3240360" cy="5078313"/>
          </a:xfrm>
          <a:prstGeom prst="rect">
            <a:avLst/>
          </a:prstGeom>
          <a:solidFill>
            <a:schemeClr val="accent1">
              <a:lumMod val="60000"/>
              <a:lumOff val="40000"/>
            </a:schemeClr>
          </a:solidFill>
        </p:spPr>
        <p:txBody>
          <a:bodyPr wrap="square">
            <a:spAutoFit/>
          </a:bodyPr>
          <a:lstStyle/>
          <a:p>
            <a:r>
              <a:rPr lang="uk-UA" dirty="0"/>
              <a:t>У гострому періоді в заняття ЛГ включають фізичні вправи для дрібних і середніх м'язових груп і суглобів, вправи на розслаблення м'язів плечового пояса і верхніх кінцівок. Вправи виконують в положенні лежачи і сидячи на стільці. Широко використовуються махові рухи для верхніх кінцівок в умовах максимального розслаблення м'язів плечового пояса. </a:t>
            </a:r>
            <a:endParaRPr lang="uk-UA" dirty="0" smtClean="0"/>
          </a:p>
          <a:p>
            <a:r>
              <a:rPr lang="uk-UA" dirty="0" smtClean="0"/>
              <a:t>При </a:t>
            </a:r>
            <a:r>
              <a:rPr lang="uk-UA" dirty="0"/>
              <a:t>больовій контрактурі в області плечового суглоба хворий виконує полегшені (за рахунок </a:t>
            </a:r>
            <a:r>
              <a:rPr lang="uk-UA" dirty="0" smtClean="0"/>
              <a:t>самодопомоги</a:t>
            </a:r>
            <a:r>
              <a:rPr lang="uk-UA" dirty="0"/>
              <a:t>) динамічні рухи в суглобі.</a:t>
            </a:r>
            <a:endParaRPr lang="ru-RU" dirty="0"/>
          </a:p>
        </p:txBody>
      </p:sp>
      <p:pic>
        <p:nvPicPr>
          <p:cNvPr id="3" name="Picture 2" descr="http://www.rompharma.ru/files/patient/musculoskeletal_system/alflutop/69.jpg"/>
          <p:cNvPicPr>
            <a:picLocks noChangeAspect="1" noChangeArrowheads="1"/>
          </p:cNvPicPr>
          <p:nvPr/>
        </p:nvPicPr>
        <p:blipFill rotWithShape="1">
          <a:blip r:embed="rId2" cstate="print"/>
          <a:srcRect t="10980"/>
          <a:stretch/>
        </p:blipFill>
        <p:spPr bwMode="auto">
          <a:xfrm>
            <a:off x="3491880" y="116632"/>
            <a:ext cx="5555478" cy="6696744"/>
          </a:xfrm>
          <a:prstGeom prst="rect">
            <a:avLst/>
          </a:prstGeom>
          <a:noFill/>
        </p:spPr>
      </p:pic>
    </p:spTree>
    <p:extLst>
      <p:ext uri="{BB962C8B-B14F-4D97-AF65-F5344CB8AC3E}">
        <p14:creationId xmlns:p14="http://schemas.microsoft.com/office/powerpoint/2010/main" val="297627167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105981"/>
            <a:ext cx="4320480" cy="4247317"/>
          </a:xfrm>
          <a:prstGeom prst="rect">
            <a:avLst/>
          </a:prstGeom>
          <a:solidFill>
            <a:schemeClr val="tx2">
              <a:lumMod val="20000"/>
              <a:lumOff val="80000"/>
            </a:schemeClr>
          </a:solidFill>
        </p:spPr>
        <p:txBody>
          <a:bodyPr wrap="square">
            <a:spAutoFit/>
          </a:bodyPr>
          <a:lstStyle/>
          <a:p>
            <a:r>
              <a:rPr lang="uk-UA" dirty="0"/>
              <a:t>При </a:t>
            </a:r>
            <a:r>
              <a:rPr lang="uk-UA" dirty="0" smtClean="0"/>
              <a:t>супутньому </a:t>
            </a:r>
            <a:r>
              <a:rPr lang="uk-UA" dirty="0" err="1" smtClean="0"/>
              <a:t>плечолопатковому</a:t>
            </a:r>
            <a:r>
              <a:rPr lang="uk-UA" dirty="0" smtClean="0"/>
              <a:t> </a:t>
            </a:r>
            <a:r>
              <a:rPr lang="uk-UA" dirty="0" err="1"/>
              <a:t>періартрозі</a:t>
            </a:r>
            <a:r>
              <a:rPr lang="uk-UA" dirty="0"/>
              <a:t> застосовується методика </a:t>
            </a:r>
            <a:r>
              <a:rPr lang="uk-UA" b="1" dirty="0"/>
              <a:t>ПІР </a:t>
            </a:r>
            <a:r>
              <a:rPr lang="uk-UA" b="1" dirty="0" err="1"/>
              <a:t>-постізометричної</a:t>
            </a:r>
            <a:r>
              <a:rPr lang="uk-UA" b="1" dirty="0"/>
              <a:t> релаксації</a:t>
            </a:r>
            <a:r>
              <a:rPr lang="uk-UA" dirty="0"/>
              <a:t>. Методика полягає у використанні різноманітних індивідуально підібраних ізометричних напружень м'язів, а потім у проведенні пасивних рухів в плечовому суглобі в період </a:t>
            </a:r>
            <a:r>
              <a:rPr lang="uk-UA" dirty="0" err="1"/>
              <a:t>постізометричної</a:t>
            </a:r>
            <a:r>
              <a:rPr lang="uk-UA" dirty="0"/>
              <a:t> релаксації. Рухи здійснюються в усіх можливих площинах. Починаються рухи з </a:t>
            </a:r>
            <a:r>
              <a:rPr lang="uk-UA" dirty="0" err="1"/>
              <a:t>тракції</a:t>
            </a:r>
            <a:r>
              <a:rPr lang="uk-UA" dirty="0"/>
              <a:t> (витягування), строго по осях кінцівки, далі виконуються згинання, розгинання, відведення, приведення, ротації. Кількість пасивних рухів в кожному напрямку 3-5, курс лікування - 20-25 процедур.</a:t>
            </a:r>
            <a:endParaRPr lang="ru-RU" dirty="0"/>
          </a:p>
        </p:txBody>
      </p:sp>
      <p:pic>
        <p:nvPicPr>
          <p:cNvPr id="38914" name="Picture 2" descr="Постизометрическая релаксация при плечелопаточном периартрите ..."/>
          <p:cNvPicPr>
            <a:picLocks noChangeAspect="1" noChangeArrowheads="1"/>
          </p:cNvPicPr>
          <p:nvPr/>
        </p:nvPicPr>
        <p:blipFill rotWithShape="1">
          <a:blip r:embed="rId2">
            <a:extLst>
              <a:ext uri="{28A0092B-C50C-407E-A947-70E740481C1C}">
                <a14:useLocalDpi xmlns:a14="http://schemas.microsoft.com/office/drawing/2010/main" val="0"/>
              </a:ext>
            </a:extLst>
          </a:blip>
          <a:srcRect l="21210" r="3191"/>
          <a:stretch/>
        </p:blipFill>
        <p:spPr bwMode="auto">
          <a:xfrm>
            <a:off x="107504" y="4385266"/>
            <a:ext cx="4320480" cy="2447926"/>
          </a:xfrm>
          <a:prstGeom prst="rect">
            <a:avLst/>
          </a:prstGeom>
          <a:noFill/>
          <a:extLst>
            <a:ext uri="{909E8E84-426E-40DD-AFC4-6F175D3DCCD1}">
              <a14:hiddenFill xmlns:a14="http://schemas.microsoft.com/office/drawing/2010/main">
                <a:solidFill>
                  <a:srgbClr val="FFFFFF"/>
                </a:solidFill>
              </a14:hiddenFill>
            </a:ext>
          </a:extLst>
        </p:spPr>
      </p:pic>
      <p:pic>
        <p:nvPicPr>
          <p:cNvPr id="38918" name="Picture 6" descr="Постизометрическая релаксация мышц для шейного отдела позвоночника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4648" y="3324201"/>
            <a:ext cx="4551848" cy="3508992"/>
          </a:xfrm>
          <a:prstGeom prst="rect">
            <a:avLst/>
          </a:prstGeom>
          <a:noFill/>
          <a:extLst>
            <a:ext uri="{909E8E84-426E-40DD-AFC4-6F175D3DCCD1}">
              <a14:hiddenFill xmlns:a14="http://schemas.microsoft.com/office/drawing/2010/main">
                <a:solidFill>
                  <a:srgbClr val="FFFFFF"/>
                </a:solidFill>
              </a14:hiddenFill>
            </a:ext>
          </a:extLst>
        </p:spPr>
      </p:pic>
      <p:pic>
        <p:nvPicPr>
          <p:cNvPr id="38920" name="Picture 8" descr="Постизометрическая релаксация мышц (ПИР)в Саках: показания | Крым"/>
          <p:cNvPicPr>
            <a:picLocks noChangeAspect="1" noChangeArrowheads="1"/>
          </p:cNvPicPr>
          <p:nvPr/>
        </p:nvPicPr>
        <p:blipFill rotWithShape="1">
          <a:blip r:embed="rId4">
            <a:extLst>
              <a:ext uri="{28A0092B-C50C-407E-A947-70E740481C1C}">
                <a14:useLocalDpi xmlns:a14="http://schemas.microsoft.com/office/drawing/2010/main" val="0"/>
              </a:ext>
            </a:extLst>
          </a:blip>
          <a:srcRect l="8821" t="3168"/>
          <a:stretch/>
        </p:blipFill>
        <p:spPr bwMode="auto">
          <a:xfrm>
            <a:off x="4449624" y="120727"/>
            <a:ext cx="4586872" cy="3164257"/>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10" descr="Плечелопаточный периартрит."/>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Tree>
    <p:extLst>
      <p:ext uri="{BB962C8B-B14F-4D97-AF65-F5344CB8AC3E}">
        <p14:creationId xmlns:p14="http://schemas.microsoft.com/office/powerpoint/2010/main" val="2095167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60648"/>
            <a:ext cx="9144000" cy="814536"/>
          </a:xfrm>
        </p:spPr>
        <p:txBody>
          <a:bodyPr>
            <a:noAutofit/>
          </a:bodyPr>
          <a:lstStyle/>
          <a:p>
            <a:pPr algn="ctr"/>
            <a:r>
              <a:rPr lang="uk-UA" sz="3600" b="1" i="1" dirty="0"/>
              <a:t>Клінічна картина остеохондрозу </a:t>
            </a:r>
            <a:r>
              <a:rPr lang="uk-UA" sz="3600" b="1" i="1" dirty="0" smtClean="0"/>
              <a:t>хребта</a:t>
            </a:r>
            <a:endParaRPr lang="ru-RU" sz="3600" dirty="0"/>
          </a:p>
        </p:txBody>
      </p:sp>
      <p:pic>
        <p:nvPicPr>
          <p:cNvPr id="5122" name="Picture 2" descr="Лечение остеохондроза поясничного и шейного отдела позвоночника ᐈ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3645022"/>
            <a:ext cx="6120680" cy="3142391"/>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179512" y="1628800"/>
            <a:ext cx="8712968" cy="1200329"/>
          </a:xfrm>
          <a:prstGeom prst="rect">
            <a:avLst/>
          </a:prstGeom>
          <a:solidFill>
            <a:schemeClr val="accent1">
              <a:lumMod val="60000"/>
              <a:lumOff val="40000"/>
            </a:schemeClr>
          </a:solidFill>
        </p:spPr>
        <p:txBody>
          <a:bodyPr wrap="square">
            <a:spAutoFit/>
          </a:bodyPr>
          <a:lstStyle/>
          <a:p>
            <a:r>
              <a:rPr lang="uk-UA" dirty="0" smtClean="0"/>
              <a:t>Клінічна </a:t>
            </a:r>
            <a:r>
              <a:rPr lang="uk-UA" dirty="0"/>
              <a:t>картина остеохондрозу хребта характеризується хронічним перебігом захворювання з різною тривалістю періодів загострення і ремісії.</a:t>
            </a:r>
            <a:endParaRPr lang="ru-RU" dirty="0"/>
          </a:p>
          <a:p>
            <a:r>
              <a:rPr lang="uk-UA" dirty="0"/>
              <a:t>Головними синдромами є больовий (</a:t>
            </a:r>
            <a:r>
              <a:rPr lang="uk-UA" dirty="0" err="1"/>
              <a:t>цервікалгія</a:t>
            </a:r>
            <a:r>
              <a:rPr lang="uk-UA" dirty="0"/>
              <a:t>, </a:t>
            </a:r>
            <a:r>
              <a:rPr lang="uk-UA" dirty="0" err="1"/>
              <a:t>торакалгія</a:t>
            </a:r>
            <a:r>
              <a:rPr lang="uk-UA" dirty="0"/>
              <a:t>, </a:t>
            </a:r>
            <a:r>
              <a:rPr lang="uk-UA" dirty="0" err="1"/>
              <a:t>люмбалгія</a:t>
            </a:r>
            <a:r>
              <a:rPr lang="uk-UA" dirty="0"/>
              <a:t>), неврологічний (рефлекторний, корінцевий), </a:t>
            </a:r>
            <a:r>
              <a:rPr lang="uk-UA" dirty="0" err="1"/>
              <a:t>вертеброгенний</a:t>
            </a:r>
            <a:r>
              <a:rPr lang="uk-UA" dirty="0"/>
              <a:t> і синдром нестабільності</a:t>
            </a:r>
            <a:r>
              <a:rPr lang="uk-UA" dirty="0" smtClean="0"/>
              <a:t>.</a:t>
            </a:r>
            <a:endParaRPr lang="ru-RU" dirty="0"/>
          </a:p>
        </p:txBody>
      </p:sp>
      <p:sp>
        <p:nvSpPr>
          <p:cNvPr id="5" name="Прямоугольник 4"/>
          <p:cNvSpPr/>
          <p:nvPr/>
        </p:nvSpPr>
        <p:spPr>
          <a:xfrm>
            <a:off x="179512" y="2898440"/>
            <a:ext cx="7272808" cy="646331"/>
          </a:xfrm>
          <a:prstGeom prst="rect">
            <a:avLst/>
          </a:prstGeom>
          <a:solidFill>
            <a:schemeClr val="accent2">
              <a:lumMod val="20000"/>
              <a:lumOff val="80000"/>
            </a:schemeClr>
          </a:solidFill>
        </p:spPr>
        <p:txBody>
          <a:bodyPr wrap="square">
            <a:spAutoFit/>
          </a:bodyPr>
          <a:lstStyle/>
          <a:p>
            <a:pPr lvl="0"/>
            <a:r>
              <a:rPr lang="uk-UA" u="sng" dirty="0">
                <a:solidFill>
                  <a:prstClr val="black"/>
                </a:solidFill>
              </a:rPr>
              <a:t>Больовий синдром</a:t>
            </a:r>
            <a:r>
              <a:rPr lang="uk-UA" dirty="0">
                <a:solidFill>
                  <a:prstClr val="black"/>
                </a:solidFill>
              </a:rPr>
              <a:t> пов'язаний з іритацією (роздратуванням) нервового корінця фрагментами фіброзного кільця відповідного сегмента.</a:t>
            </a:r>
            <a:endParaRPr lang="ru-RU" dirty="0">
              <a:solidFill>
                <a:prstClr val="black"/>
              </a:solidFill>
            </a:endParaRPr>
          </a:p>
        </p:txBody>
      </p:sp>
      <p:pic>
        <p:nvPicPr>
          <p:cNvPr id="9" name="Picture 4" descr="Расскажу, как вылечить шейный остеохондроз и навсегда избавиться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65353" y="3544771"/>
            <a:ext cx="2448272" cy="3168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8916772"/>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28600"/>
            <a:ext cx="9144000" cy="990600"/>
          </a:xfrm>
        </p:spPr>
        <p:txBody>
          <a:bodyPr>
            <a:noAutofit/>
          </a:bodyPr>
          <a:lstStyle/>
          <a:p>
            <a:pPr algn="ctr"/>
            <a:r>
              <a:rPr lang="uk-UA" sz="6000" b="1" dirty="0" smtClean="0"/>
              <a:t>Фізіотерапевтичні методи</a:t>
            </a:r>
            <a:endParaRPr lang="ru-RU" sz="6000" b="1" dirty="0"/>
          </a:p>
        </p:txBody>
      </p:sp>
      <p:pic>
        <p:nvPicPr>
          <p:cNvPr id="7" name="Picture 2" descr="Физиотерапия при остеохондрозе поясничного отдела позвоночник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5" y="1556792"/>
            <a:ext cx="3942601" cy="2592288"/>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Ультразвуковая терапия. Лечение ультразвуком. Ультразвуковое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93658" y="4247035"/>
            <a:ext cx="3924998" cy="2520280"/>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Лечебно-оздоровительные процедуры в Сочи - Пансионат «Фрегат» Адлер"/>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4005064"/>
            <a:ext cx="4876800" cy="276225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Заказать Физиотерапия - Электрофорез в Йошкар-Оле - Медицинские услуги"/>
          <p:cNvPicPr>
            <a:picLocks noChangeAspect="1" noChangeArrowheads="1"/>
          </p:cNvPicPr>
          <p:nvPr/>
        </p:nvPicPr>
        <p:blipFill rotWithShape="1">
          <a:blip r:embed="rId5">
            <a:extLst>
              <a:ext uri="{28A0092B-C50C-407E-A947-70E740481C1C}">
                <a14:useLocalDpi xmlns:a14="http://schemas.microsoft.com/office/drawing/2010/main" val="0"/>
              </a:ext>
            </a:extLst>
          </a:blip>
          <a:srcRect b="4651"/>
          <a:stretch/>
        </p:blipFill>
        <p:spPr bwMode="auto">
          <a:xfrm>
            <a:off x="611560" y="1556792"/>
            <a:ext cx="3600400" cy="2448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074645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1916832"/>
            <a:ext cx="8136904" cy="4093428"/>
          </a:xfrm>
          <a:prstGeom prst="rect">
            <a:avLst/>
          </a:prstGeom>
          <a:solidFill>
            <a:schemeClr val="accent4">
              <a:lumMod val="40000"/>
              <a:lumOff val="60000"/>
            </a:schemeClr>
          </a:solidFill>
        </p:spPr>
        <p:txBody>
          <a:bodyPr wrap="square">
            <a:spAutoFit/>
          </a:bodyPr>
          <a:lstStyle/>
          <a:p>
            <a:r>
              <a:rPr lang="uk-UA" sz="2000" dirty="0"/>
              <a:t>У другому періоді занять ЛФК при шийному остеохондрозі завдання зводяться до зміцнення м'язів шиї і плечового пояса, сприянню рубцювання фіброзного кільця, відновленню рухливості шийного відділу хребта, адаптації хворого до побутових і трудових навантажень. </a:t>
            </a:r>
            <a:endParaRPr lang="uk-UA" sz="2000" dirty="0" smtClean="0"/>
          </a:p>
          <a:p>
            <a:r>
              <a:rPr lang="uk-UA" sz="2000" dirty="0" smtClean="0"/>
              <a:t>Спочатку </a:t>
            </a:r>
            <a:r>
              <a:rPr lang="uk-UA" sz="2000" dirty="0"/>
              <a:t>застосовують тільки вищеописані статичні вправи для зміцнення м'язів шиї хворого. Урізноманітнюють вправи для зміцнення м'язів плечового пояса, застосовуючи поступово </a:t>
            </a:r>
            <a:r>
              <a:rPr lang="uk-UA" sz="2000" dirty="0" err="1"/>
              <a:t>збільшуюче</a:t>
            </a:r>
            <a:r>
              <a:rPr lang="uk-UA" sz="2000" dirty="0"/>
              <a:t> обтяження, використовують махові вправи в плечовому суглобі </a:t>
            </a:r>
            <a:r>
              <a:rPr lang="uk-UA" sz="2000" dirty="0" smtClean="0"/>
              <a:t>та </a:t>
            </a:r>
            <a:r>
              <a:rPr lang="uk-UA" sz="2000" dirty="0"/>
              <a:t>ПІР. </a:t>
            </a:r>
            <a:endParaRPr lang="uk-UA" sz="2000" dirty="0" smtClean="0"/>
          </a:p>
          <a:p>
            <a:r>
              <a:rPr lang="uk-UA" sz="2000" dirty="0" smtClean="0"/>
              <a:t>Потім </a:t>
            </a:r>
            <a:r>
              <a:rPr lang="uk-UA" sz="2000" dirty="0"/>
              <a:t>обережно починають застосовувати активні рухи головою, в повільному темпі, з невеликою кількістю повторень, поступово збільшуючи зусилля, кількість вправ і їх темп. </a:t>
            </a:r>
            <a:endParaRPr lang="uk-UA" sz="2000" dirty="0" smtClean="0"/>
          </a:p>
          <a:p>
            <a:r>
              <a:rPr lang="uk-UA" sz="2000" dirty="0" smtClean="0"/>
              <a:t>У </a:t>
            </a:r>
            <a:r>
              <a:rPr lang="uk-UA" sz="2000" dirty="0"/>
              <a:t>комплексній реабілітації хворих з шийним остеохондрозом також успішно використовуються </a:t>
            </a:r>
            <a:r>
              <a:rPr lang="uk-UA" sz="2000" u="sng" dirty="0"/>
              <a:t>плавання і вправи у воді</a:t>
            </a:r>
            <a:r>
              <a:rPr lang="uk-UA" sz="2000" dirty="0"/>
              <a:t>.</a:t>
            </a:r>
            <a:endParaRPr lang="ru-RU" sz="2000" dirty="0"/>
          </a:p>
        </p:txBody>
      </p:sp>
      <p:sp>
        <p:nvSpPr>
          <p:cNvPr id="4" name="Заголовок 3"/>
          <p:cNvSpPr>
            <a:spLocks noGrp="1"/>
          </p:cNvSpPr>
          <p:nvPr>
            <p:ph type="title"/>
          </p:nvPr>
        </p:nvSpPr>
        <p:spPr/>
        <p:txBody>
          <a:bodyPr>
            <a:normAutofit/>
          </a:bodyPr>
          <a:lstStyle/>
          <a:p>
            <a:pPr algn="ctr"/>
            <a:r>
              <a:rPr lang="uk-UA" b="1" dirty="0"/>
              <a:t>ЛФК у </a:t>
            </a:r>
            <a:r>
              <a:rPr lang="uk-UA" b="1" dirty="0" err="1"/>
              <a:t>підгострому</a:t>
            </a:r>
            <a:r>
              <a:rPr lang="uk-UA" b="1" dirty="0"/>
              <a:t> періоді </a:t>
            </a:r>
            <a:endParaRPr lang="ru-RU" b="1" dirty="0"/>
          </a:p>
        </p:txBody>
      </p:sp>
    </p:spTree>
    <p:extLst>
      <p:ext uri="{BB962C8B-B14F-4D97-AF65-F5344CB8AC3E}">
        <p14:creationId xmlns:p14="http://schemas.microsoft.com/office/powerpoint/2010/main" val="325654380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uk-UA" sz="60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Дякую за увагу!</a:t>
            </a:r>
            <a:endParaRPr lang="uk-UA" sz="6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2050" name="Picture 2" descr="&amp;Kcy;&amp;acy;&amp;kcy;&amp;icy;&amp;mcy; &amp;dcy;&amp;ocy;&amp;lcy;&amp;zhcy;&amp;ncy;&amp;ocy; &amp;bcy;&amp;ycy;&amp;tcy;&amp;softcy; &amp;lcy;&amp;iecy;&amp;chcy;&amp;iecy;&amp;bcy;&amp;ncy;&amp;ocy;&amp;iecy; &amp;pcy;&amp;icy;&amp;tcy;&amp;acy;&amp;ncy;&amp;icy;&amp;iecy; &amp;pcy;&amp;acy;&amp;tscy;&amp;icy;&amp;iecy;&amp;ncy;&amp;tcy;&amp;ocy;&amp;vcy; &amp;scy; &amp;bcy;&amp;ocy;&amp;lcy;&amp;iecy;&amp;zcy;&amp;ncy;&amp;yacy;&amp;mcy;&amp;icy; &amp;pcy;&amp;ocy;&amp;zcy;&amp;vcy;&amp;ocy;&amp;ncy;&amp;ocy;&amp;chcy;&amp;ncy;&amp;icy;&amp;kcy;&amp;acy; – &amp;ocy;&amp;scy;&amp;ncy;&amp;ocy;&amp;vcy;&amp;ncy;&amp;ycy;&amp;iecy; &amp;tcy;&amp;icy;&amp;pcy;&amp;ycy; &amp;dcy;&amp;icy;&amp;iecy;&amp;tcy;"/>
          <p:cNvPicPr>
            <a:picLocks noChangeAspect="1" noChangeArrowheads="1"/>
          </p:cNvPicPr>
          <p:nvPr/>
        </p:nvPicPr>
        <p:blipFill>
          <a:blip r:embed="rId2"/>
          <a:srcRect/>
          <a:stretch>
            <a:fillRect/>
          </a:stretch>
        </p:blipFill>
        <p:spPr bwMode="auto">
          <a:xfrm>
            <a:off x="642910" y="1643050"/>
            <a:ext cx="8072494" cy="4929222"/>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28600"/>
            <a:ext cx="9144000" cy="990600"/>
          </a:xfrm>
        </p:spPr>
        <p:txBody>
          <a:bodyPr>
            <a:noAutofit/>
          </a:bodyPr>
          <a:lstStyle/>
          <a:p>
            <a:pPr algn="ctr"/>
            <a:r>
              <a:rPr lang="uk-UA" sz="6000" b="1" dirty="0"/>
              <a:t>Неврологічний синдром </a:t>
            </a:r>
            <a:endParaRPr lang="ru-RU" sz="6000" b="1" dirty="0"/>
          </a:p>
        </p:txBody>
      </p:sp>
      <p:sp>
        <p:nvSpPr>
          <p:cNvPr id="4" name="Прямоугольник 3"/>
          <p:cNvSpPr/>
          <p:nvPr/>
        </p:nvSpPr>
        <p:spPr>
          <a:xfrm>
            <a:off x="4753694" y="1564027"/>
            <a:ext cx="4390305" cy="2862322"/>
          </a:xfrm>
          <a:prstGeom prst="rect">
            <a:avLst/>
          </a:prstGeom>
          <a:solidFill>
            <a:schemeClr val="accent5">
              <a:lumMod val="20000"/>
              <a:lumOff val="80000"/>
            </a:schemeClr>
          </a:solidFill>
        </p:spPr>
        <p:txBody>
          <a:bodyPr wrap="square">
            <a:spAutoFit/>
          </a:bodyPr>
          <a:lstStyle/>
          <a:p>
            <a:r>
              <a:rPr lang="uk-UA" sz="2000" u="sng" dirty="0"/>
              <a:t>Неврологічний синдром</a:t>
            </a:r>
            <a:r>
              <a:rPr lang="uk-UA" sz="2000" dirty="0"/>
              <a:t> пов'язаний з тривалою компресією корінців. Підтвердженням корінцевого ураження служить </a:t>
            </a:r>
            <a:r>
              <a:rPr lang="uk-UA" sz="2000" dirty="0" err="1"/>
              <a:t>дискогенний</a:t>
            </a:r>
            <a:r>
              <a:rPr lang="uk-UA" sz="2000" dirty="0"/>
              <a:t> радикуліт з характерними для нього змінами з боку чутливості (парестезії, </a:t>
            </a:r>
            <a:r>
              <a:rPr lang="uk-UA" sz="2000" dirty="0" err="1"/>
              <a:t>гіпостезії</a:t>
            </a:r>
            <a:r>
              <a:rPr lang="uk-UA" sz="2000" dirty="0"/>
              <a:t>, анестезії), рефлекторної (зниження або згасання рефлексу) і рухової (парези, паралічі) сфери.</a:t>
            </a:r>
            <a:endParaRPr lang="ru-RU" sz="2000" dirty="0"/>
          </a:p>
        </p:txBody>
      </p:sp>
      <p:pic>
        <p:nvPicPr>
          <p:cNvPr id="6" name="Picture 2" descr="&amp;Kcy;&amp;acy;&amp;rcy;&amp;tcy;&amp;icy;&amp;ncy;&amp;kcy;&amp;icy; &amp;pcy;&amp;ocy; &amp;zcy;&amp;acy;&amp;pcy;&amp;rcy;&amp;ocy;&amp;scy;&amp;ucy; &amp;ocy;&amp;scy;&amp;tcy;&amp;iecy;&amp;ocy;&amp;khcy;&amp;ocy;&amp;ncy;&amp;dcy;&amp;rcy;&amp;ocy;&amp;zcy;"/>
          <p:cNvPicPr>
            <a:picLocks noChangeAspect="1" noChangeArrowheads="1"/>
          </p:cNvPicPr>
          <p:nvPr/>
        </p:nvPicPr>
        <p:blipFill rotWithShape="1">
          <a:blip r:embed="rId2"/>
          <a:srcRect t="23012"/>
          <a:stretch/>
        </p:blipFill>
        <p:spPr bwMode="auto">
          <a:xfrm>
            <a:off x="1475656" y="4426350"/>
            <a:ext cx="6336704" cy="2431650"/>
          </a:xfrm>
          <a:prstGeom prst="rect">
            <a:avLst/>
          </a:prstGeom>
          <a:noFill/>
        </p:spPr>
      </p:pic>
      <p:pic>
        <p:nvPicPr>
          <p:cNvPr id="7" name="Picture 2" descr="Радикулит - Причины и Диагностика"/>
          <p:cNvPicPr>
            <a:picLocks noChangeAspect="1" noChangeArrowheads="1"/>
          </p:cNvPicPr>
          <p:nvPr/>
        </p:nvPicPr>
        <p:blipFill rotWithShape="1">
          <a:blip r:embed="rId3">
            <a:extLst>
              <a:ext uri="{28A0092B-C50C-407E-A947-70E740481C1C}">
                <a14:useLocalDpi xmlns:a14="http://schemas.microsoft.com/office/drawing/2010/main" val="0"/>
              </a:ext>
            </a:extLst>
          </a:blip>
          <a:srcRect t="8398"/>
          <a:stretch/>
        </p:blipFill>
        <p:spPr bwMode="auto">
          <a:xfrm>
            <a:off x="251520" y="1538196"/>
            <a:ext cx="4392488" cy="28881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58277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Головные боли при шейном остеохондрозе: как лечить? | Медтехника ..."/>
          <p:cNvPicPr>
            <a:picLocks noChangeAspect="1" noChangeArrowheads="1"/>
          </p:cNvPicPr>
          <p:nvPr/>
        </p:nvPicPr>
        <p:blipFill rotWithShape="1">
          <a:blip r:embed="rId2">
            <a:extLst>
              <a:ext uri="{28A0092B-C50C-407E-A947-70E740481C1C}">
                <a14:useLocalDpi xmlns:a14="http://schemas.microsoft.com/office/drawing/2010/main" val="0"/>
              </a:ext>
            </a:extLst>
          </a:blip>
          <a:srcRect l="35978" t="51647" r="35491"/>
          <a:stretch/>
        </p:blipFill>
        <p:spPr bwMode="auto">
          <a:xfrm>
            <a:off x="395536" y="5516114"/>
            <a:ext cx="1584176" cy="1340768"/>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0" y="228600"/>
            <a:ext cx="9125500" cy="896144"/>
          </a:xfrm>
        </p:spPr>
        <p:txBody>
          <a:bodyPr>
            <a:noAutofit/>
          </a:bodyPr>
          <a:lstStyle/>
          <a:p>
            <a:pPr algn="ctr"/>
            <a:r>
              <a:rPr lang="uk-UA" sz="6000" b="1" dirty="0" err="1"/>
              <a:t>Вертеброгенний</a:t>
            </a:r>
            <a:r>
              <a:rPr lang="uk-UA" sz="6000" b="1" dirty="0"/>
              <a:t> синдром</a:t>
            </a:r>
            <a:endParaRPr lang="ru-RU" sz="6000" b="1" dirty="0"/>
          </a:p>
        </p:txBody>
      </p:sp>
      <p:sp>
        <p:nvSpPr>
          <p:cNvPr id="4" name="Прямоугольник 3"/>
          <p:cNvSpPr/>
          <p:nvPr/>
        </p:nvSpPr>
        <p:spPr>
          <a:xfrm>
            <a:off x="5220072" y="1499172"/>
            <a:ext cx="3923928" cy="2862322"/>
          </a:xfrm>
          <a:prstGeom prst="rect">
            <a:avLst/>
          </a:prstGeom>
          <a:solidFill>
            <a:schemeClr val="accent4">
              <a:lumMod val="20000"/>
              <a:lumOff val="80000"/>
            </a:schemeClr>
          </a:solidFill>
        </p:spPr>
        <p:txBody>
          <a:bodyPr wrap="square">
            <a:spAutoFit/>
          </a:bodyPr>
          <a:lstStyle/>
          <a:p>
            <a:r>
              <a:rPr lang="uk-UA" u="sng" dirty="0" err="1"/>
              <a:t>Вертеброгенний</a:t>
            </a:r>
            <a:r>
              <a:rPr lang="uk-UA" u="sng" dirty="0"/>
              <a:t> синдром</a:t>
            </a:r>
            <a:r>
              <a:rPr lang="uk-UA" dirty="0"/>
              <a:t> пов'язаний з компресією і спазмом хребетних артерій у відповідь на роздратування симпатичного сплетення </a:t>
            </a:r>
            <a:r>
              <a:rPr lang="uk-UA" dirty="0" err="1"/>
              <a:t>остеофітами</a:t>
            </a:r>
            <a:r>
              <a:rPr lang="uk-UA" dirty="0"/>
              <a:t> і складається з наступних симптомів порушення мозкового кровообігу в </a:t>
            </a:r>
            <a:r>
              <a:rPr lang="uk-UA" dirty="0" err="1"/>
              <a:t>вертебробазилярній</a:t>
            </a:r>
            <a:r>
              <a:rPr lang="uk-UA" dirty="0"/>
              <a:t> системі: шум у вухах, </a:t>
            </a:r>
            <a:r>
              <a:rPr lang="uk-UA" dirty="0" smtClean="0"/>
              <a:t>пульсуючий </a:t>
            </a:r>
            <a:r>
              <a:rPr lang="uk-UA" dirty="0"/>
              <a:t>головний біль, запаморочення, </a:t>
            </a:r>
            <a:r>
              <a:rPr lang="uk-UA" dirty="0" smtClean="0"/>
              <a:t>мерехтіння </a:t>
            </a:r>
            <a:r>
              <a:rPr lang="uk-UA" dirty="0"/>
              <a:t>"мушок" перед </a:t>
            </a:r>
            <a:r>
              <a:rPr lang="uk-UA" dirty="0" smtClean="0"/>
              <a:t>очима тощо.</a:t>
            </a:r>
            <a:endParaRPr lang="ru-RU" dirty="0"/>
          </a:p>
        </p:txBody>
      </p:sp>
      <p:pic>
        <p:nvPicPr>
          <p:cNvPr id="7" name="Picture 4" descr="Шейный остеохондроз: симптомы и лечение"/>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7" y="1499171"/>
            <a:ext cx="5228472" cy="407581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Синдром позвоночной артерии (Барре — Льеу): причины, симптомы и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7864" y="4293096"/>
            <a:ext cx="5777636" cy="25637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7484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amp;Kcy;&amp;acy;&amp;rcy;&amp;tcy;&amp;icy;&amp;ncy;&amp;kcy;&amp;icy; &amp;pcy;&amp;ocy; &amp;zcy;&amp;acy;&amp;pcy;&amp;rcy;&amp;ocy;&amp;scy;&amp;ucy; &amp;shcy;&amp;iecy;&amp;jcy;&amp;ncy;&amp;ycy;&amp;jcy; &amp;ocy;&amp;scy;&amp;tcy;&amp;iecy;&amp;ocy;&amp;khcy;&amp;ocy;&amp;ncy;&amp;dcy;&amp;rcy;&amp;ocy;&amp;zcy;"/>
          <p:cNvPicPr>
            <a:picLocks noChangeAspect="1" noChangeArrowheads="1"/>
          </p:cNvPicPr>
          <p:nvPr/>
        </p:nvPicPr>
        <p:blipFill>
          <a:blip r:embed="rId2"/>
          <a:srcRect/>
          <a:stretch>
            <a:fillRect/>
          </a:stretch>
        </p:blipFill>
        <p:spPr bwMode="auto">
          <a:xfrm>
            <a:off x="5364088" y="2132857"/>
            <a:ext cx="3699570" cy="3456383"/>
          </a:xfrm>
          <a:prstGeom prst="rect">
            <a:avLst/>
          </a:prstGeom>
          <a:noFill/>
        </p:spPr>
      </p:pic>
      <p:sp>
        <p:nvSpPr>
          <p:cNvPr id="2" name="Заголовок 1"/>
          <p:cNvSpPr>
            <a:spLocks noGrp="1"/>
          </p:cNvSpPr>
          <p:nvPr>
            <p:ph type="title"/>
          </p:nvPr>
        </p:nvSpPr>
        <p:spPr>
          <a:xfrm>
            <a:off x="0" y="228600"/>
            <a:ext cx="9144000" cy="990600"/>
          </a:xfrm>
        </p:spPr>
        <p:txBody>
          <a:bodyPr>
            <a:noAutofit/>
          </a:bodyPr>
          <a:lstStyle/>
          <a:p>
            <a:pPr algn="ctr"/>
            <a:r>
              <a:rPr lang="ru-RU" sz="5400" b="1" dirty="0" err="1"/>
              <a:t>Вертебробазилярна</a:t>
            </a:r>
            <a:r>
              <a:rPr lang="ru-RU" sz="5400" b="1" dirty="0"/>
              <a:t> система</a:t>
            </a:r>
            <a:endParaRPr lang="ru-RU" sz="5400" dirty="0"/>
          </a:p>
        </p:txBody>
      </p:sp>
      <p:pic>
        <p:nvPicPr>
          <p:cNvPr id="3" name="Picture 2" descr="Вертебро-базилярная недостаточность на фоне шейного остеохондроза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72816"/>
            <a:ext cx="5436096" cy="4392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75488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Как рассказать врачу о головной боли"/>
          <p:cNvPicPr>
            <a:picLocks noChangeAspect="1" noChangeArrowheads="1"/>
          </p:cNvPicPr>
          <p:nvPr/>
        </p:nvPicPr>
        <p:blipFill rotWithShape="1">
          <a:blip r:embed="rId2">
            <a:extLst>
              <a:ext uri="{28A0092B-C50C-407E-A947-70E740481C1C}">
                <a14:useLocalDpi xmlns:a14="http://schemas.microsoft.com/office/drawing/2010/main" val="0"/>
              </a:ext>
            </a:extLst>
          </a:blip>
          <a:srcRect r="6202"/>
          <a:stretch/>
        </p:blipFill>
        <p:spPr bwMode="auto">
          <a:xfrm>
            <a:off x="6515200" y="1531870"/>
            <a:ext cx="2628800" cy="1984434"/>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0" y="116632"/>
            <a:ext cx="9144000" cy="990600"/>
          </a:xfrm>
        </p:spPr>
        <p:txBody>
          <a:bodyPr>
            <a:noAutofit/>
          </a:bodyPr>
          <a:lstStyle/>
          <a:p>
            <a:pPr algn="ctr"/>
            <a:r>
              <a:rPr lang="uk-UA" sz="6000" b="1" dirty="0"/>
              <a:t>Синдром нестабільності</a:t>
            </a:r>
            <a:endParaRPr lang="ru-RU" sz="6000" b="1" dirty="0"/>
          </a:p>
        </p:txBody>
      </p:sp>
      <p:sp>
        <p:nvSpPr>
          <p:cNvPr id="3" name="Прямоугольник 2"/>
          <p:cNvSpPr/>
          <p:nvPr/>
        </p:nvSpPr>
        <p:spPr>
          <a:xfrm>
            <a:off x="107504" y="1628800"/>
            <a:ext cx="6515200" cy="2585323"/>
          </a:xfrm>
          <a:prstGeom prst="rect">
            <a:avLst/>
          </a:prstGeom>
          <a:solidFill>
            <a:schemeClr val="accent1">
              <a:lumMod val="40000"/>
              <a:lumOff val="60000"/>
            </a:schemeClr>
          </a:solidFill>
        </p:spPr>
        <p:txBody>
          <a:bodyPr wrap="square">
            <a:spAutoFit/>
          </a:bodyPr>
          <a:lstStyle/>
          <a:p>
            <a:r>
              <a:rPr lang="uk-UA" u="sng" dirty="0"/>
              <a:t>Синдром нестабільності</a:t>
            </a:r>
            <a:r>
              <a:rPr lang="uk-UA" dirty="0"/>
              <a:t> проявляється біомеханічними порушеннями з обмеженням рухливості </a:t>
            </a:r>
            <a:r>
              <a:rPr lang="uk-UA" dirty="0" smtClean="0"/>
              <a:t>ХРС, </a:t>
            </a:r>
            <a:r>
              <a:rPr lang="uk-UA" dirty="0"/>
              <a:t>яке пов'язане із захисною реакцією на біль і являє компенсаторну м'язову фіксацію, тому при остеохондрозі активність м'язів підвищується, щоб забезпечити фіксовану позу відповідного відділу хребта. При цьому, виключення одного або декількох стабілізованих ХРС із загального обсягу рухів хребта призводить до компенсаторної </a:t>
            </a:r>
            <a:r>
              <a:rPr lang="uk-UA" dirty="0" err="1"/>
              <a:t>гіпермобільності</a:t>
            </a:r>
            <a:r>
              <a:rPr lang="uk-UA" dirty="0"/>
              <a:t> в сусідніх сегментах, що є адаптацією хребта до нових умов статики і динаміки</a:t>
            </a:r>
            <a:r>
              <a:rPr lang="uk-UA" dirty="0" smtClean="0"/>
              <a:t>.</a:t>
            </a:r>
            <a:endParaRPr lang="ru-RU" dirty="0"/>
          </a:p>
        </p:txBody>
      </p:sp>
      <p:pic>
        <p:nvPicPr>
          <p:cNvPr id="7" name="Picture 2" descr="Сколиоз и остеохондроз: взаимосвязь и лечение биомеханическим методом"/>
          <p:cNvPicPr>
            <a:picLocks noChangeAspect="1" noChangeArrowheads="1"/>
          </p:cNvPicPr>
          <p:nvPr/>
        </p:nvPicPr>
        <p:blipFill rotWithShape="1">
          <a:blip r:embed="rId3">
            <a:extLst>
              <a:ext uri="{28A0092B-C50C-407E-A947-70E740481C1C}">
                <a14:useLocalDpi xmlns:a14="http://schemas.microsoft.com/office/drawing/2010/main" val="0"/>
              </a:ext>
            </a:extLst>
          </a:blip>
          <a:srcRect l="56608"/>
          <a:stretch/>
        </p:blipFill>
        <p:spPr bwMode="auto">
          <a:xfrm>
            <a:off x="6796327" y="3516304"/>
            <a:ext cx="2066546" cy="3276601"/>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553602" y="4272536"/>
            <a:ext cx="6069102" cy="1477328"/>
          </a:xfrm>
          <a:prstGeom prst="rect">
            <a:avLst/>
          </a:prstGeom>
          <a:solidFill>
            <a:schemeClr val="accent3">
              <a:lumMod val="20000"/>
              <a:lumOff val="80000"/>
            </a:schemeClr>
          </a:solidFill>
        </p:spPr>
        <p:txBody>
          <a:bodyPr wrap="square">
            <a:spAutoFit/>
          </a:bodyPr>
          <a:lstStyle/>
          <a:p>
            <a:pPr lvl="0"/>
            <a:r>
              <a:rPr lang="uk-UA" dirty="0">
                <a:solidFill>
                  <a:prstClr val="black"/>
                </a:solidFill>
              </a:rPr>
              <a:t>При огляді хребта виявляється </a:t>
            </a:r>
            <a:r>
              <a:rPr lang="uk-UA" u="sng" dirty="0">
                <a:solidFill>
                  <a:prstClr val="black"/>
                </a:solidFill>
              </a:rPr>
              <a:t>порушення статики:</a:t>
            </a:r>
            <a:r>
              <a:rPr lang="uk-UA" dirty="0">
                <a:solidFill>
                  <a:prstClr val="black"/>
                </a:solidFill>
              </a:rPr>
              <a:t> зміна фізіологічної кривизни хребта - зменшення лордозу і появи сколіозу. Випрямлення поперекового і шийного лордозу трактується як компенсаторний механізм. При грудному остеохондрозі характерне збільшення кіфозу</a:t>
            </a:r>
            <a:r>
              <a:rPr lang="uk-UA" dirty="0" smtClean="0">
                <a:solidFill>
                  <a:prstClr val="black"/>
                </a:solidFill>
              </a:rPr>
              <a:t>.</a:t>
            </a:r>
            <a:endParaRPr lang="ru-RU" dirty="0">
              <a:solidFill>
                <a:prstClr val="black"/>
              </a:solidFill>
            </a:endParaRPr>
          </a:p>
        </p:txBody>
      </p:sp>
      <p:sp>
        <p:nvSpPr>
          <p:cNvPr id="5" name="Прямоугольник 4"/>
          <p:cNvSpPr/>
          <p:nvPr/>
        </p:nvSpPr>
        <p:spPr>
          <a:xfrm>
            <a:off x="553602" y="5877272"/>
            <a:ext cx="5265702" cy="646331"/>
          </a:xfrm>
          <a:prstGeom prst="rect">
            <a:avLst/>
          </a:prstGeom>
        </p:spPr>
        <p:txBody>
          <a:bodyPr wrap="square">
            <a:spAutoFit/>
          </a:bodyPr>
          <a:lstStyle/>
          <a:p>
            <a:pPr lvl="0"/>
            <a:r>
              <a:rPr lang="uk-UA" i="1" dirty="0">
                <a:solidFill>
                  <a:prstClr val="black"/>
                </a:solidFill>
              </a:rPr>
              <a:t>Різноманітність клінічних проявів обумовлюється локалізацією ураженого анатомічного елемента.</a:t>
            </a:r>
            <a:endParaRPr lang="ru-RU" i="1" dirty="0">
              <a:solidFill>
                <a:prstClr val="black"/>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16632"/>
            <a:ext cx="9144000" cy="990600"/>
          </a:xfrm>
        </p:spPr>
        <p:txBody>
          <a:bodyPr>
            <a:noAutofit/>
          </a:bodyPr>
          <a:lstStyle/>
          <a:p>
            <a:pPr algn="ctr"/>
            <a:r>
              <a:rPr lang="uk-UA" sz="5400" b="1" dirty="0" smtClean="0"/>
              <a:t>Поперековий остеохондроз</a:t>
            </a:r>
            <a:endParaRPr lang="ru-RU" sz="5400" b="1" dirty="0"/>
          </a:p>
        </p:txBody>
      </p:sp>
      <p:pic>
        <p:nvPicPr>
          <p:cNvPr id="7170" name="Picture 2" descr="Лечение остеохондроза позвоночника | медицинский центр «Д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9028" y="4653136"/>
            <a:ext cx="3244672" cy="1941589"/>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627784" y="1635536"/>
            <a:ext cx="6408712" cy="1323439"/>
          </a:xfrm>
          <a:prstGeom prst="rect">
            <a:avLst/>
          </a:prstGeom>
          <a:solidFill>
            <a:schemeClr val="accent2">
              <a:lumMod val="20000"/>
              <a:lumOff val="80000"/>
            </a:schemeClr>
          </a:solidFill>
        </p:spPr>
        <p:txBody>
          <a:bodyPr wrap="square">
            <a:spAutoFit/>
          </a:bodyPr>
          <a:lstStyle/>
          <a:p>
            <a:r>
              <a:rPr lang="uk-UA" sz="2000" dirty="0"/>
              <a:t>Патологія </a:t>
            </a:r>
            <a:r>
              <a:rPr lang="uk-UA" sz="2000" dirty="0" err="1"/>
              <a:t>міжхребцевих</a:t>
            </a:r>
            <a:r>
              <a:rPr lang="uk-UA" sz="2000" dirty="0"/>
              <a:t> дисків </a:t>
            </a:r>
            <a:r>
              <a:rPr lang="uk-UA" sz="2000" i="1" dirty="0"/>
              <a:t>у попереково-крижовому відділі </a:t>
            </a:r>
            <a:r>
              <a:rPr lang="uk-UA" sz="2000" dirty="0"/>
              <a:t>(між хребцями L4-L5 і L5-S1) зустрічається найчастіше (50% випадків), оскільки на них припадає найбільш інтенсивне </a:t>
            </a:r>
            <a:r>
              <a:rPr lang="uk-UA" sz="2000" dirty="0" err="1"/>
              <a:t>статодинамичне</a:t>
            </a:r>
            <a:r>
              <a:rPr lang="uk-UA" sz="2000" dirty="0"/>
              <a:t> навантаження. </a:t>
            </a:r>
            <a:endParaRPr lang="ru-RU" sz="2000" dirty="0"/>
          </a:p>
        </p:txBody>
      </p:sp>
      <p:pic>
        <p:nvPicPr>
          <p:cNvPr id="6" name="Picture 2" descr="Сколиоз и остеохондроз: взаимосвязь и лечение биомеханическим методом"/>
          <p:cNvPicPr>
            <a:picLocks noChangeAspect="1" noChangeArrowheads="1"/>
          </p:cNvPicPr>
          <p:nvPr/>
        </p:nvPicPr>
        <p:blipFill rotWithShape="1">
          <a:blip r:embed="rId3">
            <a:extLst>
              <a:ext uri="{28A0092B-C50C-407E-A947-70E740481C1C}">
                <a14:useLocalDpi xmlns:a14="http://schemas.microsoft.com/office/drawing/2010/main" val="0"/>
              </a:ext>
            </a:extLst>
          </a:blip>
          <a:srcRect t="58275" r="42783"/>
          <a:stretch/>
        </p:blipFill>
        <p:spPr bwMode="auto">
          <a:xfrm>
            <a:off x="0" y="1635536"/>
            <a:ext cx="2627784" cy="1409324"/>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1404669" y="3068960"/>
            <a:ext cx="7639402" cy="923330"/>
          </a:xfrm>
          <a:prstGeom prst="rect">
            <a:avLst/>
          </a:prstGeom>
          <a:solidFill>
            <a:schemeClr val="accent4">
              <a:lumMod val="60000"/>
              <a:lumOff val="40000"/>
            </a:schemeClr>
          </a:solidFill>
        </p:spPr>
        <p:txBody>
          <a:bodyPr wrap="square">
            <a:spAutoFit/>
          </a:bodyPr>
          <a:lstStyle/>
          <a:p>
            <a:pPr lvl="0"/>
            <a:r>
              <a:rPr lang="uk-UA" dirty="0">
                <a:solidFill>
                  <a:prstClr val="black"/>
                </a:solidFill>
              </a:rPr>
              <a:t>Задні зміщення диска можуть бути серединними і латеральними, але так як середня частина задньої поздовжньої зв'язки міцніша бічних, то найчастіше диск зміщується </a:t>
            </a:r>
            <a:r>
              <a:rPr lang="uk-UA" dirty="0" err="1">
                <a:solidFill>
                  <a:prstClr val="black"/>
                </a:solidFill>
              </a:rPr>
              <a:t>латерально</a:t>
            </a:r>
            <a:r>
              <a:rPr lang="uk-UA" dirty="0">
                <a:solidFill>
                  <a:prstClr val="black"/>
                </a:solidFill>
              </a:rPr>
              <a:t> до виходу нервового корінця і здавлює його.</a:t>
            </a:r>
            <a:endParaRPr lang="ru-RU" dirty="0">
              <a:solidFill>
                <a:prstClr val="black"/>
              </a:solidFill>
            </a:endParaRPr>
          </a:p>
        </p:txBody>
      </p:sp>
      <p:pic>
        <p:nvPicPr>
          <p:cNvPr id="7174" name="Picture 6" descr="Омыртқа жотасының анатомо-физиологиялық ерекшеліктері ..."/>
          <p:cNvPicPr>
            <a:picLocks noChangeAspect="1" noChangeArrowheads="1"/>
          </p:cNvPicPr>
          <p:nvPr/>
        </p:nvPicPr>
        <p:blipFill rotWithShape="1">
          <a:blip r:embed="rId4">
            <a:extLst>
              <a:ext uri="{28A0092B-C50C-407E-A947-70E740481C1C}">
                <a14:useLocalDpi xmlns:a14="http://schemas.microsoft.com/office/drawing/2010/main" val="0"/>
              </a:ext>
            </a:extLst>
          </a:blip>
          <a:srcRect l="1564" t="5403" r="47005" b="28740"/>
          <a:stretch/>
        </p:blipFill>
        <p:spPr bwMode="auto">
          <a:xfrm>
            <a:off x="63930" y="4077072"/>
            <a:ext cx="3030890" cy="2733677"/>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Поясничный остеохондроз - причины, симптомы, лечение (Киев) Киев ..."/>
          <p:cNvPicPr>
            <a:picLocks noChangeAspect="1" noChangeArrowheads="1"/>
          </p:cNvPicPr>
          <p:nvPr/>
        </p:nvPicPr>
        <p:blipFill rotWithShape="1">
          <a:blip r:embed="rId5">
            <a:extLst>
              <a:ext uri="{28A0092B-C50C-407E-A947-70E740481C1C}">
                <a14:useLocalDpi xmlns:a14="http://schemas.microsoft.com/office/drawing/2010/main" val="0"/>
              </a:ext>
            </a:extLst>
          </a:blip>
          <a:srcRect t="12941"/>
          <a:stretch/>
        </p:blipFill>
        <p:spPr bwMode="auto">
          <a:xfrm>
            <a:off x="3060878" y="3991464"/>
            <a:ext cx="2838450" cy="20730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28600"/>
            <a:ext cx="9144000" cy="752128"/>
          </a:xfrm>
        </p:spPr>
        <p:txBody>
          <a:bodyPr>
            <a:noAutofit/>
          </a:bodyPr>
          <a:lstStyle/>
          <a:p>
            <a:pPr algn="ctr"/>
            <a:r>
              <a:rPr lang="uk-UA" sz="4800" b="1" dirty="0" smtClean="0"/>
              <a:t>Клінічна картина </a:t>
            </a:r>
            <a:br>
              <a:rPr lang="uk-UA" sz="4800" b="1" dirty="0" smtClean="0"/>
            </a:br>
            <a:r>
              <a:rPr lang="uk-UA" sz="4800" b="1" dirty="0" smtClean="0"/>
              <a:t>поперекового остеохондрозу</a:t>
            </a:r>
            <a:endParaRPr lang="ru-RU" sz="4800" b="1" dirty="0"/>
          </a:p>
        </p:txBody>
      </p:sp>
      <p:sp>
        <p:nvSpPr>
          <p:cNvPr id="3" name="Прямоугольник 2"/>
          <p:cNvSpPr/>
          <p:nvPr/>
        </p:nvSpPr>
        <p:spPr>
          <a:xfrm>
            <a:off x="35496" y="1567634"/>
            <a:ext cx="4821528" cy="2862322"/>
          </a:xfrm>
          <a:prstGeom prst="rect">
            <a:avLst/>
          </a:prstGeom>
          <a:solidFill>
            <a:schemeClr val="accent6">
              <a:lumMod val="20000"/>
              <a:lumOff val="80000"/>
            </a:schemeClr>
          </a:solidFill>
        </p:spPr>
        <p:txBody>
          <a:bodyPr wrap="square">
            <a:spAutoFit/>
          </a:bodyPr>
          <a:lstStyle/>
          <a:p>
            <a:r>
              <a:rPr lang="uk-UA" dirty="0"/>
              <a:t>Основним симптомом при дорсально-латеральних зсувах диска є </a:t>
            </a:r>
            <a:r>
              <a:rPr lang="uk-UA" u="sng" dirty="0"/>
              <a:t>біль у попереково-крижової області, що іррадіює в нижні </a:t>
            </a:r>
            <a:r>
              <a:rPr lang="uk-UA" u="sng" dirty="0" smtClean="0"/>
              <a:t>кінцівки (</a:t>
            </a:r>
            <a:r>
              <a:rPr lang="uk-UA" u="sng" dirty="0" err="1" smtClean="0"/>
              <a:t>ішалгія</a:t>
            </a:r>
            <a:r>
              <a:rPr lang="uk-UA" u="sng" dirty="0" smtClean="0"/>
              <a:t>)</a:t>
            </a:r>
            <a:r>
              <a:rPr lang="uk-UA" dirty="0" smtClean="0"/>
              <a:t>. Крім </a:t>
            </a:r>
            <a:r>
              <a:rPr lang="uk-UA" dirty="0"/>
              <a:t>постійного болю, при різкому русі, нахилі тулуба, в момент підняття тяжкості можлива </a:t>
            </a:r>
            <a:r>
              <a:rPr lang="uk-UA" u="sng" dirty="0"/>
              <a:t>поява стріляючого гострого болю (люмбаго), з поширенням на нижню кінцівку по ходу іннервації ураженого корінця.</a:t>
            </a:r>
            <a:r>
              <a:rPr lang="uk-UA" dirty="0"/>
              <a:t> У положенні лежачи </a:t>
            </a:r>
            <a:r>
              <a:rPr lang="uk-UA" dirty="0" smtClean="0"/>
              <a:t>та у </a:t>
            </a:r>
            <a:r>
              <a:rPr lang="uk-UA" dirty="0"/>
              <a:t>вимушеній позі біль може зменшуватися. </a:t>
            </a:r>
            <a:endParaRPr lang="ru-RU" dirty="0"/>
          </a:p>
        </p:txBody>
      </p:sp>
      <p:pic>
        <p:nvPicPr>
          <p:cNvPr id="5" name="Picture 6" descr="&amp;Kcy;&amp;acy;&amp;rcy;&amp;tcy;&amp;icy;&amp;ncy;&amp;kcy;&amp;icy; &amp;pcy;&amp;ocy; &amp;zcy;&amp;acy;&amp;pcy;&amp;rcy;&amp;ocy;&amp;scy;&amp;ucy; &amp;kcy;&amp;lcy;&amp;icy;&amp;ncy;&amp;icy;&amp;kcy;&amp;acy; &amp;ocy;&amp;scy;&amp;tcy;&amp;iecy;&amp;ocy;&amp;khcy;&amp;ocy;&amp;ncy;&amp;dcy;&amp;rcy;&amp;ocy;&amp;zcy;&amp;acy; &amp;pcy;&amp;ocy;&amp;yacy;&amp;scy;&amp;ncy;&amp;icy;&amp;chcy;&amp;ncy;&amp;ocy;&amp;gcy;&amp;ocy; &amp;ocy;&amp;tcy;&amp;dcy;&amp;iecy;&amp;lcy;&amp;acy; &amp;pcy;&amp;ocy;&amp;zcy;&amp;vcy;&amp;ocy;&amp;ncy;&amp;ocy;&amp;chcy;&amp;ncy;&amp;icy;&amp;kcy;&amp;acy;"/>
          <p:cNvPicPr>
            <a:picLocks noChangeAspect="1" noChangeArrowheads="1"/>
          </p:cNvPicPr>
          <p:nvPr/>
        </p:nvPicPr>
        <p:blipFill>
          <a:blip r:embed="rId2"/>
          <a:srcRect/>
          <a:stretch>
            <a:fillRect/>
          </a:stretch>
        </p:blipFill>
        <p:spPr bwMode="auto">
          <a:xfrm>
            <a:off x="827584" y="4509120"/>
            <a:ext cx="3452818" cy="2214578"/>
          </a:xfrm>
          <a:prstGeom prst="rect">
            <a:avLst/>
          </a:prstGeom>
          <a:noFill/>
        </p:spPr>
      </p:pic>
      <p:pic>
        <p:nvPicPr>
          <p:cNvPr id="8" name="Picture 8" descr="&amp;Pcy;&amp;ocy;&amp;khcy;&amp;ocy;&amp;zhcy;&amp;iecy;&amp;iecy; &amp;icy;&amp;zcy;&amp;ocy;&amp;bcy;&amp;rcy;&amp;acy;&amp;zhcy;&amp;iecy;&amp;ncy;&amp;icy;&amp;iecy;"/>
          <p:cNvPicPr>
            <a:picLocks noChangeAspect="1" noChangeArrowheads="1"/>
          </p:cNvPicPr>
          <p:nvPr/>
        </p:nvPicPr>
        <p:blipFill>
          <a:blip r:embed="rId3"/>
          <a:srcRect/>
          <a:stretch>
            <a:fillRect/>
          </a:stretch>
        </p:blipFill>
        <p:spPr bwMode="auto">
          <a:xfrm>
            <a:off x="4934032" y="1567634"/>
            <a:ext cx="4209968" cy="5029718"/>
          </a:xfrm>
          <a:prstGeom prst="rect">
            <a:avLst/>
          </a:prstGeom>
          <a:noFill/>
        </p:spPr>
      </p:pic>
    </p:spTree>
    <p:extLst>
      <p:ext uri="{BB962C8B-B14F-4D97-AF65-F5344CB8AC3E}">
        <p14:creationId xmlns:p14="http://schemas.microsoft.com/office/powerpoint/2010/main" val="17593270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Грыжа поясничного отдела"/>
          <p:cNvPicPr>
            <a:picLocks noChangeAspect="1" noChangeArrowheads="1"/>
          </p:cNvPicPr>
          <p:nvPr/>
        </p:nvPicPr>
        <p:blipFill rotWithShape="1">
          <a:blip r:embed="rId2">
            <a:extLst>
              <a:ext uri="{28A0092B-C50C-407E-A947-70E740481C1C}">
                <a14:useLocalDpi xmlns:a14="http://schemas.microsoft.com/office/drawing/2010/main" val="0"/>
              </a:ext>
            </a:extLst>
          </a:blip>
          <a:srcRect l="25732" r="27663"/>
          <a:stretch/>
        </p:blipFill>
        <p:spPr bwMode="auto">
          <a:xfrm>
            <a:off x="1" y="1549897"/>
            <a:ext cx="2915815" cy="392246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Остеохондроз поясничного отдела"/>
          <p:cNvPicPr>
            <a:picLocks noChangeAspect="1" noChangeArrowheads="1"/>
          </p:cNvPicPr>
          <p:nvPr/>
        </p:nvPicPr>
        <p:blipFill rotWithShape="1">
          <a:blip r:embed="rId3">
            <a:extLst>
              <a:ext uri="{28A0092B-C50C-407E-A947-70E740481C1C}">
                <a14:useLocalDpi xmlns:a14="http://schemas.microsoft.com/office/drawing/2010/main" val="0"/>
              </a:ext>
            </a:extLst>
          </a:blip>
          <a:srcRect l="19371" r="22436"/>
          <a:stretch/>
        </p:blipFill>
        <p:spPr bwMode="auto">
          <a:xfrm>
            <a:off x="2771800" y="3179944"/>
            <a:ext cx="3312368" cy="367805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Остеохондроз поясничного отдела"/>
          <p:cNvPicPr>
            <a:picLocks noChangeAspect="1" noChangeArrowheads="1"/>
          </p:cNvPicPr>
          <p:nvPr/>
        </p:nvPicPr>
        <p:blipFill rotWithShape="1">
          <a:blip r:embed="rId4">
            <a:extLst>
              <a:ext uri="{28A0092B-C50C-407E-A947-70E740481C1C}">
                <a14:useLocalDpi xmlns:a14="http://schemas.microsoft.com/office/drawing/2010/main" val="0"/>
              </a:ext>
            </a:extLst>
          </a:blip>
          <a:srcRect l="20617" r="23059"/>
          <a:stretch/>
        </p:blipFill>
        <p:spPr bwMode="auto">
          <a:xfrm>
            <a:off x="5936752" y="1628800"/>
            <a:ext cx="3203848" cy="3843566"/>
          </a:xfrm>
          <a:prstGeom prst="rect">
            <a:avLst/>
          </a:prstGeom>
          <a:noFill/>
          <a:extLst>
            <a:ext uri="{909E8E84-426E-40DD-AFC4-6F175D3DCCD1}">
              <a14:hiddenFill xmlns:a14="http://schemas.microsoft.com/office/drawing/2010/main">
                <a:solidFill>
                  <a:srgbClr val="FFFFFF"/>
                </a:solidFill>
              </a14:hiddenFill>
            </a:ext>
          </a:extLst>
        </p:spPr>
      </p:pic>
      <p:sp>
        <p:nvSpPr>
          <p:cNvPr id="7" name="Заголовок 6"/>
          <p:cNvSpPr>
            <a:spLocks noGrp="1"/>
          </p:cNvSpPr>
          <p:nvPr>
            <p:ph type="title"/>
          </p:nvPr>
        </p:nvSpPr>
        <p:spPr/>
        <p:txBody>
          <a:bodyPr>
            <a:noAutofit/>
          </a:bodyPr>
          <a:lstStyle/>
          <a:p>
            <a:pPr algn="ctr"/>
            <a:r>
              <a:rPr lang="uk-UA" sz="6000" b="1" dirty="0"/>
              <a:t>Зони іррадіації болю</a:t>
            </a:r>
            <a:endParaRPr lang="ru-RU" sz="6000" dirty="0"/>
          </a:p>
        </p:txBody>
      </p:sp>
      <p:pic>
        <p:nvPicPr>
          <p:cNvPr id="8" name="Picture 4" descr="Вертеброгенная дорсалгия - лечение, причины и симптомы"/>
          <p:cNvPicPr>
            <a:picLocks noChangeAspect="1" noChangeArrowheads="1"/>
          </p:cNvPicPr>
          <p:nvPr/>
        </p:nvPicPr>
        <p:blipFill rotWithShape="1">
          <a:blip r:embed="rId5">
            <a:extLst>
              <a:ext uri="{28A0092B-C50C-407E-A947-70E740481C1C}">
                <a14:useLocalDpi xmlns:a14="http://schemas.microsoft.com/office/drawing/2010/main" val="0"/>
              </a:ext>
            </a:extLst>
          </a:blip>
          <a:srcRect l="4856" r="4957"/>
          <a:stretch/>
        </p:blipFill>
        <p:spPr bwMode="auto">
          <a:xfrm>
            <a:off x="3005572" y="1514596"/>
            <a:ext cx="2844824" cy="1665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84293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34380" y="260648"/>
            <a:ext cx="6911627" cy="2585323"/>
          </a:xfrm>
          <a:prstGeom prst="rect">
            <a:avLst/>
          </a:prstGeom>
          <a:solidFill>
            <a:schemeClr val="accent2">
              <a:lumMod val="20000"/>
              <a:lumOff val="80000"/>
            </a:schemeClr>
          </a:solidFill>
        </p:spPr>
        <p:txBody>
          <a:bodyPr wrap="square">
            <a:spAutoFit/>
          </a:bodyPr>
          <a:lstStyle/>
          <a:p>
            <a:r>
              <a:rPr lang="uk-UA" dirty="0"/>
              <a:t>При огляді звертає на себе увагу </a:t>
            </a:r>
            <a:r>
              <a:rPr lang="uk-UA" u="sng" dirty="0"/>
              <a:t>наявність деформації хребта в протилежний бік при бічному зміщенні диска</a:t>
            </a:r>
            <a:r>
              <a:rPr lang="uk-UA" dirty="0"/>
              <a:t>, що сприяє ослабленню компресії корінця, зменшенню болю і почуття оніміння. </a:t>
            </a:r>
            <a:endParaRPr lang="uk-UA" dirty="0" smtClean="0"/>
          </a:p>
          <a:p>
            <a:r>
              <a:rPr lang="uk-UA" dirty="0" smtClean="0"/>
              <a:t>При </a:t>
            </a:r>
            <a:r>
              <a:rPr lang="uk-UA" dirty="0"/>
              <a:t>задньому зміщенні характерно </a:t>
            </a:r>
            <a:r>
              <a:rPr lang="uk-UA" u="sng" dirty="0"/>
              <a:t>сплощення фізіологічного лордозу в поперековому відділі.</a:t>
            </a:r>
            <a:r>
              <a:rPr lang="uk-UA" dirty="0"/>
              <a:t> </a:t>
            </a:r>
            <a:endParaRPr lang="uk-UA" dirty="0" smtClean="0"/>
          </a:p>
          <a:p>
            <a:r>
              <a:rPr lang="uk-UA" dirty="0" smtClean="0"/>
              <a:t>Майже </a:t>
            </a:r>
            <a:r>
              <a:rPr lang="uk-UA" dirty="0"/>
              <a:t>завжди відзначається </a:t>
            </a:r>
            <a:r>
              <a:rPr lang="uk-UA" u="sng" dirty="0"/>
              <a:t>напруження довгих м'язів спини </a:t>
            </a:r>
            <a:r>
              <a:rPr lang="uk-UA" dirty="0"/>
              <a:t>в поперековому відділі на боці болю або однакове з обох сторін. </a:t>
            </a:r>
            <a:endParaRPr lang="uk-UA" dirty="0" smtClean="0"/>
          </a:p>
          <a:p>
            <a:r>
              <a:rPr lang="uk-UA" dirty="0" smtClean="0"/>
              <a:t>При </a:t>
            </a:r>
            <a:r>
              <a:rPr lang="uk-UA" dirty="0"/>
              <a:t>пальпації визначається </a:t>
            </a:r>
            <a:r>
              <a:rPr lang="uk-UA" u="sng" dirty="0"/>
              <a:t>болючість остистих відростків хребців L4-L5 і S1,</a:t>
            </a:r>
            <a:r>
              <a:rPr lang="uk-UA" dirty="0"/>
              <a:t> а також </a:t>
            </a:r>
            <a:r>
              <a:rPr lang="uk-UA" dirty="0" err="1"/>
              <a:t>паравертебрально</a:t>
            </a:r>
            <a:r>
              <a:rPr lang="uk-UA" dirty="0"/>
              <a:t> на боці ураження.</a:t>
            </a:r>
            <a:endParaRPr lang="ru-RU" dirty="0"/>
          </a:p>
        </p:txBody>
      </p:sp>
      <p:pic>
        <p:nvPicPr>
          <p:cNvPr id="7" name="Picture 2" descr="Симптом ласега в неврологии, что это такое при остеохондрозе ..."/>
          <p:cNvPicPr>
            <a:picLocks noChangeAspect="1" noChangeArrowheads="1"/>
          </p:cNvPicPr>
          <p:nvPr/>
        </p:nvPicPr>
        <p:blipFill rotWithShape="1">
          <a:blip r:embed="rId2">
            <a:extLst>
              <a:ext uri="{28A0092B-C50C-407E-A947-70E740481C1C}">
                <a14:useLocalDpi xmlns:a14="http://schemas.microsoft.com/office/drawing/2010/main" val="0"/>
              </a:ext>
            </a:extLst>
          </a:blip>
          <a:srcRect l="77539" t="21588" b="11168"/>
          <a:stretch/>
        </p:blipFill>
        <p:spPr bwMode="auto">
          <a:xfrm>
            <a:off x="7236296" y="39623"/>
            <a:ext cx="1584176" cy="3402535"/>
          </a:xfrm>
          <a:prstGeom prst="rect">
            <a:avLst/>
          </a:prstGeom>
          <a:noFill/>
          <a:extLst>
            <a:ext uri="{909E8E84-426E-40DD-AFC4-6F175D3DCCD1}">
              <a14:hiddenFill xmlns:a14="http://schemas.microsoft.com/office/drawing/2010/main">
                <a:solidFill>
                  <a:srgbClr val="FFFFFF"/>
                </a:solidFill>
              </a14:hiddenFill>
            </a:ext>
          </a:extLst>
        </p:spPr>
      </p:pic>
      <p:pic>
        <p:nvPicPr>
          <p:cNvPr id="28680" name="Picture 8" descr="Поясничный остеохондроз, боль в пояснице, болит поясница лечение в ..."/>
          <p:cNvPicPr>
            <a:picLocks noChangeAspect="1" noChangeArrowheads="1"/>
          </p:cNvPicPr>
          <p:nvPr/>
        </p:nvPicPr>
        <p:blipFill rotWithShape="1">
          <a:blip r:embed="rId3">
            <a:extLst>
              <a:ext uri="{28A0092B-C50C-407E-A947-70E740481C1C}">
                <a14:useLocalDpi xmlns:a14="http://schemas.microsoft.com/office/drawing/2010/main" val="0"/>
              </a:ext>
            </a:extLst>
          </a:blip>
          <a:srcRect l="4183" r="3241"/>
          <a:stretch/>
        </p:blipFill>
        <p:spPr bwMode="auto">
          <a:xfrm>
            <a:off x="0" y="2924944"/>
            <a:ext cx="4499992" cy="3839046"/>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4636517" y="5695557"/>
            <a:ext cx="4392488" cy="923330"/>
          </a:xfrm>
          <a:prstGeom prst="rect">
            <a:avLst/>
          </a:prstGeom>
          <a:solidFill>
            <a:schemeClr val="accent2">
              <a:lumMod val="60000"/>
              <a:lumOff val="40000"/>
            </a:schemeClr>
          </a:solidFill>
        </p:spPr>
        <p:txBody>
          <a:bodyPr wrap="square">
            <a:spAutoFit/>
          </a:bodyPr>
          <a:lstStyle/>
          <a:p>
            <a:r>
              <a:rPr lang="uk-UA" u="sng" dirty="0"/>
              <a:t>Обмеження рухливості в поперековому відділі хребетного стовпа</a:t>
            </a:r>
            <a:r>
              <a:rPr lang="uk-UA" dirty="0"/>
              <a:t>: найчастіше утруднено згинання та розгинання </a:t>
            </a:r>
            <a:r>
              <a:rPr lang="uk-UA" dirty="0" smtClean="0"/>
              <a:t>тулуба. </a:t>
            </a:r>
            <a:endParaRPr lang="ru-RU" dirty="0"/>
          </a:p>
        </p:txBody>
      </p:sp>
      <p:pic>
        <p:nvPicPr>
          <p:cNvPr id="11" name="Picture 4" descr="Пояснично-тазовый ритм у больных поясничным остеохондрозом и ..."/>
          <p:cNvPicPr>
            <a:picLocks noChangeAspect="1" noChangeArrowheads="1"/>
          </p:cNvPicPr>
          <p:nvPr/>
        </p:nvPicPr>
        <p:blipFill rotWithShape="1">
          <a:blip r:embed="rId4">
            <a:extLst>
              <a:ext uri="{28A0092B-C50C-407E-A947-70E740481C1C}">
                <a14:useLocalDpi xmlns:a14="http://schemas.microsoft.com/office/drawing/2010/main" val="0"/>
              </a:ext>
            </a:extLst>
          </a:blip>
          <a:srcRect t="17127" b="17826"/>
          <a:stretch/>
        </p:blipFill>
        <p:spPr bwMode="auto">
          <a:xfrm>
            <a:off x="4636517" y="3501008"/>
            <a:ext cx="4392488" cy="2016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85155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uk-UA" b="1" i="1" dirty="0" smtClean="0"/>
              <a:t>Поняття остеохондрозу</a:t>
            </a:r>
            <a:endParaRPr lang="ru-RU" dirty="0"/>
          </a:p>
        </p:txBody>
      </p:sp>
      <p:sp>
        <p:nvSpPr>
          <p:cNvPr id="3" name="Прямоугольник 2"/>
          <p:cNvSpPr/>
          <p:nvPr/>
        </p:nvSpPr>
        <p:spPr>
          <a:xfrm>
            <a:off x="4572000" y="1772816"/>
            <a:ext cx="4392488" cy="3046988"/>
          </a:xfrm>
          <a:prstGeom prst="rect">
            <a:avLst/>
          </a:prstGeom>
          <a:solidFill>
            <a:schemeClr val="accent1">
              <a:lumMod val="60000"/>
              <a:lumOff val="40000"/>
            </a:schemeClr>
          </a:solidFill>
        </p:spPr>
        <p:txBody>
          <a:bodyPr wrap="square">
            <a:spAutoFit/>
          </a:bodyPr>
          <a:lstStyle/>
          <a:p>
            <a:r>
              <a:rPr lang="uk-UA" sz="2400" b="1" dirty="0" smtClean="0"/>
              <a:t>Остеохондроз</a:t>
            </a:r>
            <a:r>
              <a:rPr lang="uk-UA" sz="2400" dirty="0" smtClean="0"/>
              <a:t> </a:t>
            </a:r>
            <a:r>
              <a:rPr lang="uk-UA" sz="2400" dirty="0"/>
              <a:t>- дегенеративно-дистрофічні ураження суглобового хряща і </a:t>
            </a:r>
            <a:r>
              <a:rPr lang="uk-UA" sz="2400" dirty="0" err="1"/>
              <a:t>субхондральної</a:t>
            </a:r>
            <a:r>
              <a:rPr lang="uk-UA" sz="2400" dirty="0"/>
              <a:t> кісткової тканини суглобових поверхонь і тіл хребців, зв'язкового апарату хребта, в основі якого лежить ураження </a:t>
            </a:r>
            <a:r>
              <a:rPr lang="uk-UA" sz="2400" dirty="0" err="1"/>
              <a:t>міжхребцевих</a:t>
            </a:r>
            <a:r>
              <a:rPr lang="uk-UA" sz="2400" dirty="0"/>
              <a:t> </a:t>
            </a:r>
            <a:r>
              <a:rPr lang="uk-UA" sz="2400" dirty="0" smtClean="0"/>
              <a:t>дисків </a:t>
            </a:r>
            <a:endParaRPr lang="ru-RU" sz="2400" dirty="0"/>
          </a:p>
        </p:txBody>
      </p:sp>
      <p:pic>
        <p:nvPicPr>
          <p:cNvPr id="4" name="Picture 4" descr="Лечение остеохондроза в Херсоне - частная клиник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700808"/>
            <a:ext cx="4104456" cy="5040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7098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1772816"/>
            <a:ext cx="8928992" cy="1754326"/>
          </a:xfrm>
          <a:prstGeom prst="rect">
            <a:avLst/>
          </a:prstGeom>
          <a:solidFill>
            <a:schemeClr val="accent1">
              <a:lumMod val="40000"/>
              <a:lumOff val="60000"/>
            </a:schemeClr>
          </a:solidFill>
        </p:spPr>
        <p:txBody>
          <a:bodyPr wrap="square">
            <a:spAutoFit/>
          </a:bodyPr>
          <a:lstStyle/>
          <a:p>
            <a:r>
              <a:rPr lang="uk-UA" u="sng" dirty="0" smtClean="0"/>
              <a:t>На </a:t>
            </a:r>
            <a:r>
              <a:rPr lang="uk-UA" u="sng" dirty="0"/>
              <a:t>фоні </a:t>
            </a:r>
            <a:r>
              <a:rPr lang="uk-UA" u="sng" dirty="0" err="1"/>
              <a:t>дискогенного</a:t>
            </a:r>
            <a:r>
              <a:rPr lang="uk-UA" u="sng" dirty="0"/>
              <a:t> радикуліту і компресії спинномозкового </a:t>
            </a:r>
            <a:r>
              <a:rPr lang="uk-UA" u="sng" dirty="0" smtClean="0"/>
              <a:t>корінця спостерігаються:</a:t>
            </a:r>
            <a:r>
              <a:rPr lang="uk-UA" dirty="0" smtClean="0"/>
              <a:t> </a:t>
            </a:r>
          </a:p>
          <a:p>
            <a:r>
              <a:rPr lang="uk-UA" b="1" dirty="0" smtClean="0"/>
              <a:t>Зміни </a:t>
            </a:r>
            <a:r>
              <a:rPr lang="uk-UA" b="1" dirty="0"/>
              <a:t>рефлексів </a:t>
            </a:r>
            <a:r>
              <a:rPr lang="uk-UA" dirty="0" smtClean="0"/>
              <a:t>- для </a:t>
            </a:r>
            <a:r>
              <a:rPr lang="uk-UA" dirty="0"/>
              <a:t>ураження корінця L4 характерна зміна колінного рефлексу, найчастіше випадання, рідше - підвищення. </a:t>
            </a:r>
            <a:endParaRPr lang="uk-UA" dirty="0" smtClean="0"/>
          </a:p>
          <a:p>
            <a:r>
              <a:rPr lang="uk-UA" b="1" dirty="0" smtClean="0"/>
              <a:t>Розлад </a:t>
            </a:r>
            <a:r>
              <a:rPr lang="uk-UA" b="1" dirty="0"/>
              <a:t>чутливості </a:t>
            </a:r>
            <a:r>
              <a:rPr lang="uk-UA" dirty="0"/>
              <a:t>в зонах іннервації уражених корінців у вигляді парестезій (оніміння, відчуття поколювання), </a:t>
            </a:r>
            <a:r>
              <a:rPr lang="uk-UA" dirty="0" err="1"/>
              <a:t>гіпостезії</a:t>
            </a:r>
            <a:r>
              <a:rPr lang="uk-UA" dirty="0"/>
              <a:t> або </a:t>
            </a:r>
            <a:r>
              <a:rPr lang="uk-UA" dirty="0" smtClean="0"/>
              <a:t>анестезії.</a:t>
            </a:r>
            <a:endParaRPr lang="ru-RU" dirty="0"/>
          </a:p>
          <a:p>
            <a:r>
              <a:rPr lang="uk-UA" b="1" dirty="0"/>
              <a:t>Рухові порушення </a:t>
            </a:r>
            <a:r>
              <a:rPr lang="uk-UA" b="1" dirty="0" smtClean="0"/>
              <a:t>– </a:t>
            </a:r>
            <a:r>
              <a:rPr lang="uk-UA" dirty="0" smtClean="0"/>
              <a:t>ураження корінців </a:t>
            </a:r>
            <a:r>
              <a:rPr lang="uk-UA" dirty="0"/>
              <a:t>L3-L4 супроводжується слабкістю м'язів стегна. </a:t>
            </a:r>
            <a:endParaRPr lang="ru-RU" dirty="0"/>
          </a:p>
        </p:txBody>
      </p:sp>
      <p:sp>
        <p:nvSpPr>
          <p:cNvPr id="4" name="Заголовок 3"/>
          <p:cNvSpPr>
            <a:spLocks noGrp="1"/>
          </p:cNvSpPr>
          <p:nvPr>
            <p:ph type="title"/>
          </p:nvPr>
        </p:nvSpPr>
        <p:spPr/>
        <p:txBody>
          <a:bodyPr>
            <a:noAutofit/>
          </a:bodyPr>
          <a:lstStyle/>
          <a:p>
            <a:pPr algn="ctr"/>
            <a:r>
              <a:rPr lang="uk-UA" sz="6000" b="1" dirty="0" smtClean="0"/>
              <a:t>Корінцеві синдроми</a:t>
            </a:r>
            <a:endParaRPr lang="ru-RU" sz="6000" b="1" dirty="0"/>
          </a:p>
        </p:txBody>
      </p:sp>
      <p:pic>
        <p:nvPicPr>
          <p:cNvPr id="5" name="Picture 6" descr="Остеохондроз поясничного отдела: лечение, симптомы и профилактика ..."/>
          <p:cNvPicPr>
            <a:picLocks noChangeAspect="1" noChangeArrowheads="1"/>
          </p:cNvPicPr>
          <p:nvPr/>
        </p:nvPicPr>
        <p:blipFill rotWithShape="1">
          <a:blip r:embed="rId2">
            <a:extLst>
              <a:ext uri="{28A0092B-C50C-407E-A947-70E740481C1C}">
                <a14:useLocalDpi xmlns:a14="http://schemas.microsoft.com/office/drawing/2010/main" val="0"/>
              </a:ext>
            </a:extLst>
          </a:blip>
          <a:srcRect l="50694" t="60392" r="27856" b="3697"/>
          <a:stretch/>
        </p:blipFill>
        <p:spPr bwMode="auto">
          <a:xfrm>
            <a:off x="7020273" y="4077073"/>
            <a:ext cx="2125960" cy="278092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Остеохондроз поясничного отдела: лечение, симптомы и профилактика ..."/>
          <p:cNvPicPr>
            <a:picLocks noChangeAspect="1" noChangeArrowheads="1"/>
          </p:cNvPicPr>
          <p:nvPr/>
        </p:nvPicPr>
        <p:blipFill rotWithShape="1">
          <a:blip r:embed="rId2">
            <a:extLst>
              <a:ext uri="{28A0092B-C50C-407E-A947-70E740481C1C}">
                <a14:useLocalDpi xmlns:a14="http://schemas.microsoft.com/office/drawing/2010/main" val="0"/>
              </a:ext>
            </a:extLst>
          </a:blip>
          <a:srcRect l="47993" t="17166" b="40228"/>
          <a:stretch/>
        </p:blipFill>
        <p:spPr bwMode="auto">
          <a:xfrm>
            <a:off x="0" y="3629349"/>
            <a:ext cx="5220072" cy="32374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Остеохондроз поясничного отдела: лечение, симптомы и профилактика ..."/>
          <p:cNvPicPr>
            <a:picLocks noChangeAspect="1" noChangeArrowheads="1"/>
          </p:cNvPicPr>
          <p:nvPr/>
        </p:nvPicPr>
        <p:blipFill rotWithShape="1">
          <a:blip r:embed="rId2">
            <a:extLst>
              <a:ext uri="{28A0092B-C50C-407E-A947-70E740481C1C}">
                <a14:useLocalDpi xmlns:a14="http://schemas.microsoft.com/office/drawing/2010/main" val="0"/>
              </a:ext>
            </a:extLst>
          </a:blip>
          <a:srcRect l="79158" t="60392" r="4096" b="3697"/>
          <a:stretch/>
        </p:blipFill>
        <p:spPr bwMode="auto">
          <a:xfrm>
            <a:off x="5072560" y="3933057"/>
            <a:ext cx="2019719" cy="2933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94599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788024" y="1598024"/>
            <a:ext cx="4248472" cy="3693319"/>
          </a:xfrm>
          <a:prstGeom prst="rect">
            <a:avLst/>
          </a:prstGeom>
          <a:solidFill>
            <a:schemeClr val="accent1">
              <a:lumMod val="20000"/>
              <a:lumOff val="80000"/>
            </a:schemeClr>
          </a:solidFill>
        </p:spPr>
        <p:txBody>
          <a:bodyPr wrap="square">
            <a:spAutoFit/>
          </a:bodyPr>
          <a:lstStyle/>
          <a:p>
            <a:r>
              <a:rPr lang="uk-UA" dirty="0" smtClean="0"/>
              <a:t>Зниження </a:t>
            </a:r>
            <a:r>
              <a:rPr lang="uk-UA" dirty="0"/>
              <a:t>п’яткового рефлексу зустрічається при ураженні корінців L5 і S1, однак повне випадання рефлексу буває тільки при ураженні S1</a:t>
            </a:r>
            <a:r>
              <a:rPr lang="uk-UA" dirty="0" smtClean="0"/>
              <a:t>.</a:t>
            </a:r>
          </a:p>
          <a:p>
            <a:r>
              <a:rPr lang="uk-UA" dirty="0"/>
              <a:t>Рухові порушення</a:t>
            </a:r>
            <a:r>
              <a:rPr lang="uk-UA" b="1" dirty="0"/>
              <a:t> </a:t>
            </a:r>
            <a:r>
              <a:rPr lang="uk-UA" dirty="0"/>
              <a:t>виявляються парезами розгиначів і згиначів пальців стопи. </a:t>
            </a:r>
            <a:r>
              <a:rPr lang="uk-UA" dirty="0" smtClean="0"/>
              <a:t>Зниження </a:t>
            </a:r>
            <a:r>
              <a:rPr lang="uk-UA" dirty="0"/>
              <a:t>сили розгиначів характерно для </a:t>
            </a:r>
            <a:r>
              <a:rPr lang="uk-UA" dirty="0" err="1"/>
              <a:t>здавлення</a:t>
            </a:r>
            <a:r>
              <a:rPr lang="uk-UA" dirty="0"/>
              <a:t> корінця L5, парез згиначів - для ураження S1. </a:t>
            </a:r>
            <a:endParaRPr lang="uk-UA" dirty="0" smtClean="0"/>
          </a:p>
          <a:p>
            <a:r>
              <a:rPr lang="uk-UA" dirty="0" smtClean="0"/>
              <a:t>При </a:t>
            </a:r>
            <a:r>
              <a:rPr lang="uk-UA" dirty="0"/>
              <a:t>тривалому </a:t>
            </a:r>
            <a:r>
              <a:rPr lang="uk-UA" dirty="0" err="1"/>
              <a:t>здавленні</a:t>
            </a:r>
            <a:r>
              <a:rPr lang="uk-UA" dirty="0"/>
              <a:t> корінців спинномозкових нервів може виникати </a:t>
            </a:r>
            <a:r>
              <a:rPr lang="uk-UA" u="sng" dirty="0"/>
              <a:t>атрофія м'язів на боці ураження</a:t>
            </a:r>
            <a:r>
              <a:rPr lang="uk-UA" dirty="0"/>
              <a:t>, більш помітна в області гомілки і стопи.</a:t>
            </a:r>
            <a:endParaRPr lang="ru-RU" dirty="0"/>
          </a:p>
        </p:txBody>
      </p:sp>
      <p:sp>
        <p:nvSpPr>
          <p:cNvPr id="4" name="Заголовок 3"/>
          <p:cNvSpPr>
            <a:spLocks noGrp="1"/>
          </p:cNvSpPr>
          <p:nvPr>
            <p:ph type="title"/>
          </p:nvPr>
        </p:nvSpPr>
        <p:spPr/>
        <p:txBody>
          <a:bodyPr>
            <a:noAutofit/>
          </a:bodyPr>
          <a:lstStyle/>
          <a:p>
            <a:pPr algn="ctr"/>
            <a:r>
              <a:rPr lang="uk-UA" sz="6000" b="1" dirty="0" smtClean="0"/>
              <a:t>Корінцеві синдроми</a:t>
            </a:r>
            <a:endParaRPr lang="ru-RU" sz="6000" b="1" dirty="0"/>
          </a:p>
        </p:txBody>
      </p:sp>
      <p:pic>
        <p:nvPicPr>
          <p:cNvPr id="10" name="Picture 4" descr="Остеохондроз позвоночника - презентация онлайн"/>
          <p:cNvPicPr>
            <a:picLocks noChangeAspect="1" noChangeArrowheads="1"/>
          </p:cNvPicPr>
          <p:nvPr/>
        </p:nvPicPr>
        <p:blipFill rotWithShape="1">
          <a:blip r:embed="rId2">
            <a:extLst>
              <a:ext uri="{28A0092B-C50C-407E-A947-70E740481C1C}">
                <a14:useLocalDpi xmlns:a14="http://schemas.microsoft.com/office/drawing/2010/main" val="0"/>
              </a:ext>
            </a:extLst>
          </a:blip>
          <a:srcRect l="51873" t="18413" r="3092" b="6120"/>
          <a:stretch/>
        </p:blipFill>
        <p:spPr bwMode="auto">
          <a:xfrm>
            <a:off x="81332" y="1556792"/>
            <a:ext cx="4490667" cy="53012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79408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116632"/>
            <a:ext cx="8153400" cy="990600"/>
          </a:xfrm>
        </p:spPr>
        <p:txBody>
          <a:bodyPr>
            <a:normAutofit fontScale="90000"/>
          </a:bodyPr>
          <a:lstStyle/>
          <a:p>
            <a:pPr algn="ctr"/>
            <a:r>
              <a:rPr lang="uk-UA" b="1" dirty="0" smtClean="0"/>
              <a:t>Диференціальна діагностика компресійної </a:t>
            </a:r>
            <a:r>
              <a:rPr lang="uk-UA" b="1" dirty="0" err="1" smtClean="0"/>
              <a:t>радікулопатії</a:t>
            </a:r>
            <a:endParaRPr lang="ru-RU" b="1" dirty="0"/>
          </a:p>
        </p:txBody>
      </p:sp>
      <p:pic>
        <p:nvPicPr>
          <p:cNvPr id="6" name="Picture 10" descr="Боли в спине. Актуальность проблемы - презентация онлайн"/>
          <p:cNvPicPr>
            <a:picLocks noChangeAspect="1" noChangeArrowheads="1"/>
          </p:cNvPicPr>
          <p:nvPr/>
        </p:nvPicPr>
        <p:blipFill rotWithShape="1">
          <a:blip r:embed="rId2">
            <a:extLst>
              <a:ext uri="{28A0092B-C50C-407E-A947-70E740481C1C}">
                <a14:useLocalDpi xmlns:a14="http://schemas.microsoft.com/office/drawing/2010/main" val="0"/>
              </a:ext>
            </a:extLst>
          </a:blip>
          <a:srcRect l="8208" t="10981" r="8717" b="4074"/>
          <a:stretch/>
        </p:blipFill>
        <p:spPr bwMode="auto">
          <a:xfrm>
            <a:off x="1187623" y="1554946"/>
            <a:ext cx="6912769" cy="5303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58846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116632"/>
            <a:ext cx="8153400" cy="990600"/>
          </a:xfrm>
        </p:spPr>
        <p:txBody>
          <a:bodyPr>
            <a:noAutofit/>
          </a:bodyPr>
          <a:lstStyle/>
          <a:p>
            <a:pPr algn="ctr"/>
            <a:r>
              <a:rPr lang="ru-RU" sz="6000" b="1" dirty="0"/>
              <a:t>Синдром Л</a:t>
            </a:r>
            <a:r>
              <a:rPr lang="en-US" sz="6000" b="1" dirty="0"/>
              <a:t>a</a:t>
            </a:r>
            <a:r>
              <a:rPr lang="ru-RU" sz="6000" b="1" dirty="0" err="1"/>
              <a:t>сега</a:t>
            </a:r>
            <a:endParaRPr lang="ru-RU" sz="6000" b="1" dirty="0"/>
          </a:p>
        </p:txBody>
      </p:sp>
      <p:sp>
        <p:nvSpPr>
          <p:cNvPr id="3" name="Прямоугольник 2"/>
          <p:cNvSpPr/>
          <p:nvPr/>
        </p:nvSpPr>
        <p:spPr>
          <a:xfrm>
            <a:off x="251520" y="1875863"/>
            <a:ext cx="4752528" cy="3970318"/>
          </a:xfrm>
          <a:prstGeom prst="rect">
            <a:avLst/>
          </a:prstGeom>
          <a:solidFill>
            <a:schemeClr val="accent2">
              <a:lumMod val="20000"/>
              <a:lumOff val="80000"/>
            </a:schemeClr>
          </a:solidFill>
        </p:spPr>
        <p:txBody>
          <a:bodyPr wrap="square">
            <a:spAutoFit/>
          </a:bodyPr>
          <a:lstStyle/>
          <a:p>
            <a:r>
              <a:rPr lang="ru-RU" u="sng" dirty="0"/>
              <a:t>Симптом </a:t>
            </a:r>
            <a:r>
              <a:rPr lang="ru-RU" u="sng" dirty="0" err="1"/>
              <a:t>Ласега</a:t>
            </a:r>
            <a:r>
              <a:rPr lang="ru-RU" u="sng" dirty="0"/>
              <a:t> є </a:t>
            </a:r>
            <a:r>
              <a:rPr lang="ru-RU" u="sng" dirty="0" err="1" smtClean="0"/>
              <a:t>однією</a:t>
            </a:r>
            <a:r>
              <a:rPr lang="ru-RU" u="sng" dirty="0" smtClean="0"/>
              <a:t> </a:t>
            </a:r>
            <a:r>
              <a:rPr lang="ru-RU" u="sng" dirty="0"/>
              <a:t>з </a:t>
            </a:r>
            <a:r>
              <a:rPr lang="ru-RU" u="sng" dirty="0" err="1"/>
              <a:t>ознак</a:t>
            </a:r>
            <a:r>
              <a:rPr lang="ru-RU" u="sng" dirty="0"/>
              <a:t> </a:t>
            </a:r>
            <a:r>
              <a:rPr lang="ru-RU" u="sng" dirty="0" err="1"/>
              <a:t>попереково-крижового</a:t>
            </a:r>
            <a:r>
              <a:rPr lang="ru-RU" u="sng" dirty="0"/>
              <a:t> </a:t>
            </a:r>
            <a:r>
              <a:rPr lang="ru-RU" u="sng" dirty="0" err="1" smtClean="0"/>
              <a:t>радикуліту</a:t>
            </a:r>
            <a:r>
              <a:rPr lang="ru-RU" u="sng" dirty="0" smtClean="0"/>
              <a:t> (на </a:t>
            </a:r>
            <a:r>
              <a:rPr lang="ru-RU" u="sng" dirty="0" err="1" smtClean="0"/>
              <a:t>рівні</a:t>
            </a:r>
            <a:r>
              <a:rPr lang="ru-RU" u="sng" dirty="0" smtClean="0"/>
              <a:t> </a:t>
            </a:r>
            <a:r>
              <a:rPr lang="uk-UA" dirty="0" smtClean="0"/>
              <a:t>L5-S1). </a:t>
            </a:r>
            <a:endParaRPr lang="ru-RU" u="sng" dirty="0"/>
          </a:p>
          <a:p>
            <a:r>
              <a:rPr lang="ru-RU" dirty="0" err="1" smtClean="0"/>
              <a:t>Якщо</a:t>
            </a:r>
            <a:r>
              <a:rPr lang="ru-RU" dirty="0" smtClean="0"/>
              <a:t> </a:t>
            </a:r>
            <a:r>
              <a:rPr lang="ru-RU" dirty="0" err="1" smtClean="0"/>
              <a:t>покладений</a:t>
            </a:r>
            <a:r>
              <a:rPr lang="ru-RU" dirty="0" smtClean="0"/>
              <a:t> </a:t>
            </a:r>
            <a:r>
              <a:rPr lang="ru-RU" dirty="0"/>
              <a:t>на </a:t>
            </a:r>
            <a:r>
              <a:rPr lang="ru-RU" dirty="0" smtClean="0"/>
              <a:t>спину </a:t>
            </a:r>
            <a:r>
              <a:rPr lang="ru-RU" dirty="0" err="1"/>
              <a:t>хворий</a:t>
            </a:r>
            <a:r>
              <a:rPr lang="ru-RU" dirty="0"/>
              <a:t> </a:t>
            </a:r>
            <a:r>
              <a:rPr lang="ru-RU" dirty="0" err="1"/>
              <a:t>починає</a:t>
            </a:r>
            <a:r>
              <a:rPr lang="ru-RU" dirty="0"/>
              <a:t> </a:t>
            </a:r>
            <a:r>
              <a:rPr lang="ru-RU" dirty="0" err="1"/>
              <a:t>повільно</a:t>
            </a:r>
            <a:r>
              <a:rPr lang="ru-RU" dirty="0"/>
              <a:t> </a:t>
            </a:r>
            <a:r>
              <a:rPr lang="ru-RU" dirty="0" err="1"/>
              <a:t>піднімати</a:t>
            </a:r>
            <a:r>
              <a:rPr lang="ru-RU" dirty="0"/>
              <a:t> </a:t>
            </a:r>
            <a:r>
              <a:rPr lang="ru-RU" dirty="0" err="1"/>
              <a:t>випрямлену</a:t>
            </a:r>
            <a:r>
              <a:rPr lang="ru-RU" dirty="0"/>
              <a:t> ногу, то </a:t>
            </a:r>
            <a:r>
              <a:rPr lang="ru-RU" dirty="0" err="1"/>
              <a:t>з'являється</a:t>
            </a:r>
            <a:r>
              <a:rPr lang="ru-RU" dirty="0"/>
              <a:t> </a:t>
            </a:r>
            <a:r>
              <a:rPr lang="ru-RU" dirty="0" err="1"/>
              <a:t>гострий</a:t>
            </a:r>
            <a:r>
              <a:rPr lang="ru-RU" dirty="0"/>
              <a:t> </a:t>
            </a:r>
            <a:r>
              <a:rPr lang="ru-RU" dirty="0" err="1"/>
              <a:t>больовий</a:t>
            </a:r>
            <a:r>
              <a:rPr lang="ru-RU" dirty="0"/>
              <a:t> синдром в </a:t>
            </a:r>
            <a:r>
              <a:rPr lang="ru-RU" dirty="0" err="1"/>
              <a:t>області</a:t>
            </a:r>
            <a:r>
              <a:rPr lang="ru-RU" dirty="0"/>
              <a:t> </a:t>
            </a:r>
            <a:r>
              <a:rPr lang="ru-RU" dirty="0" err="1"/>
              <a:t>попереку</a:t>
            </a:r>
            <a:r>
              <a:rPr lang="ru-RU" dirty="0"/>
              <a:t> і </a:t>
            </a:r>
            <a:r>
              <a:rPr lang="ru-RU" dirty="0" err="1"/>
              <a:t>вздовж</a:t>
            </a:r>
            <a:r>
              <a:rPr lang="ru-RU" dirty="0"/>
              <a:t> </a:t>
            </a:r>
            <a:r>
              <a:rPr lang="ru-RU" dirty="0" err="1"/>
              <a:t>сідничного</a:t>
            </a:r>
            <a:r>
              <a:rPr lang="ru-RU" dirty="0"/>
              <a:t> </a:t>
            </a:r>
            <a:r>
              <a:rPr lang="ru-RU" dirty="0" smtClean="0"/>
              <a:t>нерва. При </a:t>
            </a:r>
            <a:r>
              <a:rPr lang="ru-RU" dirty="0" err="1"/>
              <a:t>цьому</a:t>
            </a:r>
            <a:r>
              <a:rPr lang="ru-RU" dirty="0"/>
              <a:t> </a:t>
            </a:r>
            <a:r>
              <a:rPr lang="ru-RU" dirty="0" err="1"/>
              <a:t>біль</a:t>
            </a:r>
            <a:r>
              <a:rPr lang="ru-RU" dirty="0"/>
              <a:t> практично моментально </a:t>
            </a:r>
            <a:r>
              <a:rPr lang="ru-RU" dirty="0" err="1"/>
              <a:t>зникає</a:t>
            </a:r>
            <a:r>
              <a:rPr lang="ru-RU" dirty="0"/>
              <a:t>, </a:t>
            </a:r>
            <a:r>
              <a:rPr lang="ru-RU" dirty="0" err="1"/>
              <a:t>якщо</a:t>
            </a:r>
            <a:r>
              <a:rPr lang="ru-RU" dirty="0"/>
              <a:t> ногу </a:t>
            </a:r>
            <a:r>
              <a:rPr lang="ru-RU" dirty="0" err="1"/>
              <a:t>зігнути</a:t>
            </a:r>
            <a:r>
              <a:rPr lang="ru-RU" dirty="0"/>
              <a:t> в </a:t>
            </a:r>
            <a:r>
              <a:rPr lang="ru-RU" dirty="0" err="1"/>
              <a:t>колінному</a:t>
            </a:r>
            <a:r>
              <a:rPr lang="ru-RU" dirty="0"/>
              <a:t> і </a:t>
            </a:r>
            <a:r>
              <a:rPr lang="ru-RU" dirty="0" err="1" smtClean="0"/>
              <a:t>кульшовому</a:t>
            </a:r>
            <a:r>
              <a:rPr lang="ru-RU" dirty="0" smtClean="0"/>
              <a:t> </a:t>
            </a:r>
            <a:r>
              <a:rPr lang="ru-RU" dirty="0" err="1" smtClean="0"/>
              <a:t>суглобах</a:t>
            </a:r>
            <a:r>
              <a:rPr lang="ru-RU" dirty="0"/>
              <a:t>.</a:t>
            </a:r>
          </a:p>
          <a:p>
            <a:r>
              <a:rPr lang="ru-RU" dirty="0" smtClean="0"/>
              <a:t>Синдром </a:t>
            </a:r>
            <a:r>
              <a:rPr lang="ru-RU" dirty="0"/>
              <a:t>Л</a:t>
            </a:r>
            <a:r>
              <a:rPr lang="en-US" dirty="0"/>
              <a:t>a</a:t>
            </a:r>
            <a:r>
              <a:rPr lang="ru-RU" dirty="0" err="1"/>
              <a:t>сега</a:t>
            </a:r>
            <a:r>
              <a:rPr lang="ru-RU" dirty="0"/>
              <a:t> </a:t>
            </a:r>
            <a:r>
              <a:rPr lang="ru-RU" dirty="0" err="1"/>
              <a:t>виникає</a:t>
            </a:r>
            <a:r>
              <a:rPr lang="ru-RU" dirty="0"/>
              <a:t>, так як волокна нерва не </a:t>
            </a:r>
            <a:r>
              <a:rPr lang="ru-RU" dirty="0" err="1"/>
              <a:t>можуть</a:t>
            </a:r>
            <a:r>
              <a:rPr lang="ru-RU" dirty="0"/>
              <a:t> </a:t>
            </a:r>
            <a:r>
              <a:rPr lang="ru-RU" dirty="0" err="1"/>
              <a:t>подовжуватися</a:t>
            </a:r>
            <a:r>
              <a:rPr lang="ru-RU" dirty="0"/>
              <a:t> - </a:t>
            </a:r>
            <a:r>
              <a:rPr lang="ru-RU" dirty="0" err="1"/>
              <a:t>його</a:t>
            </a:r>
            <a:r>
              <a:rPr lang="ru-RU" dirty="0"/>
              <a:t> </a:t>
            </a:r>
            <a:r>
              <a:rPr lang="ru-RU" dirty="0" err="1"/>
              <a:t>корінці</a:t>
            </a:r>
            <a:r>
              <a:rPr lang="ru-RU" dirty="0"/>
              <a:t> </a:t>
            </a:r>
            <a:r>
              <a:rPr lang="ru-RU" dirty="0" err="1"/>
              <a:t>затискаються</a:t>
            </a:r>
            <a:r>
              <a:rPr lang="ru-RU" dirty="0"/>
              <a:t> в </a:t>
            </a:r>
            <a:r>
              <a:rPr lang="ru-RU" dirty="0" err="1"/>
              <a:t>міжхребцевих</a:t>
            </a:r>
            <a:r>
              <a:rPr lang="ru-RU" dirty="0"/>
              <a:t> </a:t>
            </a:r>
            <a:r>
              <a:rPr lang="ru-RU" dirty="0" err="1"/>
              <a:t>отворах</a:t>
            </a:r>
            <a:r>
              <a:rPr lang="ru-RU" dirty="0"/>
              <a:t> </a:t>
            </a:r>
            <a:r>
              <a:rPr lang="ru-RU" dirty="0" err="1"/>
              <a:t>або</a:t>
            </a:r>
            <a:r>
              <a:rPr lang="ru-RU" dirty="0"/>
              <a:t> </a:t>
            </a:r>
            <a:r>
              <a:rPr lang="ru-RU" dirty="0" err="1"/>
              <a:t>відбувається</a:t>
            </a:r>
            <a:r>
              <a:rPr lang="ru-RU" dirty="0"/>
              <a:t> </a:t>
            </a:r>
            <a:r>
              <a:rPr lang="ru-RU" dirty="0" err="1"/>
              <a:t>перерозтягнення</a:t>
            </a:r>
            <a:r>
              <a:rPr lang="ru-RU" dirty="0"/>
              <a:t> нерва в </a:t>
            </a:r>
            <a:r>
              <a:rPr lang="ru-RU" dirty="0" err="1"/>
              <a:t>разі</a:t>
            </a:r>
            <a:r>
              <a:rPr lang="ru-RU" dirty="0"/>
              <a:t> </a:t>
            </a:r>
            <a:r>
              <a:rPr lang="ru-RU" dirty="0" err="1"/>
              <a:t>виникнення</a:t>
            </a:r>
            <a:r>
              <a:rPr lang="ru-RU" dirty="0"/>
              <a:t> </a:t>
            </a:r>
            <a:r>
              <a:rPr lang="ru-RU" dirty="0" err="1"/>
              <a:t>грижі</a:t>
            </a:r>
            <a:r>
              <a:rPr lang="ru-RU" dirty="0"/>
              <a:t> </a:t>
            </a:r>
            <a:r>
              <a:rPr lang="ru-RU" dirty="0" err="1"/>
              <a:t>міжхребцевого</a:t>
            </a:r>
            <a:r>
              <a:rPr lang="ru-RU" dirty="0"/>
              <a:t> диска</a:t>
            </a:r>
            <a:r>
              <a:rPr lang="ru-RU" dirty="0" smtClean="0"/>
              <a:t>.</a:t>
            </a:r>
            <a:endParaRPr lang="ru-RU" dirty="0"/>
          </a:p>
        </p:txBody>
      </p:sp>
      <p:pic>
        <p:nvPicPr>
          <p:cNvPr id="4" name="Picture 4" descr="Симптом Ласега в неврологии, что это такое при остеохондроз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064" y="1875864"/>
            <a:ext cx="3857050" cy="3970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67738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ctr"/>
            <a:r>
              <a:rPr lang="uk-UA" sz="6000" b="1" dirty="0"/>
              <a:t>Симптом </a:t>
            </a:r>
            <a:r>
              <a:rPr lang="uk-UA" sz="6000" b="1" dirty="0" err="1"/>
              <a:t>Нері</a:t>
            </a:r>
            <a:endParaRPr lang="ru-RU" sz="6000" b="1" dirty="0"/>
          </a:p>
        </p:txBody>
      </p:sp>
      <p:sp>
        <p:nvSpPr>
          <p:cNvPr id="3" name="Прямоугольник 2"/>
          <p:cNvSpPr/>
          <p:nvPr/>
        </p:nvSpPr>
        <p:spPr>
          <a:xfrm>
            <a:off x="683568" y="1772816"/>
            <a:ext cx="8064896" cy="1323439"/>
          </a:xfrm>
          <a:prstGeom prst="rect">
            <a:avLst/>
          </a:prstGeom>
          <a:solidFill>
            <a:schemeClr val="accent1">
              <a:lumMod val="60000"/>
              <a:lumOff val="40000"/>
            </a:schemeClr>
          </a:solidFill>
        </p:spPr>
        <p:txBody>
          <a:bodyPr wrap="square">
            <a:spAutoFit/>
          </a:bodyPr>
          <a:lstStyle/>
          <a:p>
            <a:r>
              <a:rPr lang="uk-UA" sz="2000" dirty="0" smtClean="0"/>
              <a:t>Симптом </a:t>
            </a:r>
            <a:r>
              <a:rPr lang="uk-UA" sz="2000" dirty="0" err="1" smtClean="0"/>
              <a:t>Нері</a:t>
            </a:r>
            <a:r>
              <a:rPr lang="uk-UA" sz="2000" dirty="0" smtClean="0"/>
              <a:t> - пасивний нахил голови вперед лежачого на спині пацієнта викликає больову реакцію на рівні уражених ХРС. Однак в разі </a:t>
            </a:r>
            <a:r>
              <a:rPr lang="uk-UA" sz="2000" dirty="0" err="1" smtClean="0"/>
              <a:t>люмбоішіалгії</a:t>
            </a:r>
            <a:r>
              <a:rPr lang="uk-UA" sz="2000" dirty="0" smtClean="0"/>
              <a:t> або </a:t>
            </a:r>
            <a:r>
              <a:rPr lang="uk-UA" sz="2000" dirty="0" err="1" smtClean="0"/>
              <a:t>ішіорадікуліта</a:t>
            </a:r>
            <a:r>
              <a:rPr lang="uk-UA" sz="2000" dirty="0" smtClean="0"/>
              <a:t> одночасно відбувається ще й мимовільне згинання хворого ноги в </a:t>
            </a:r>
            <a:r>
              <a:rPr lang="uk-UA" sz="2000" dirty="0" err="1" smtClean="0"/>
              <a:t>кудбшовому</a:t>
            </a:r>
            <a:r>
              <a:rPr lang="uk-UA" sz="2000" dirty="0" smtClean="0"/>
              <a:t> і колінному суглобах.</a:t>
            </a:r>
            <a:endParaRPr lang="uk-UA" sz="2000" dirty="0"/>
          </a:p>
        </p:txBody>
      </p:sp>
      <p:pic>
        <p:nvPicPr>
          <p:cNvPr id="4" name="Picture 4" descr="Симптом Нери: что это, особенности метода | Все о суставах и связках"/>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0922" y="3116162"/>
            <a:ext cx="6048672" cy="3312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04464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ctr"/>
            <a:r>
              <a:rPr lang="uk-UA" sz="6000" b="1" dirty="0" smtClean="0"/>
              <a:t>Рентгенологічні ознаки</a:t>
            </a:r>
            <a:endParaRPr lang="ru-RU" sz="6000" b="1" dirty="0"/>
          </a:p>
        </p:txBody>
      </p:sp>
      <p:sp>
        <p:nvSpPr>
          <p:cNvPr id="3" name="Прямоугольник 2"/>
          <p:cNvSpPr/>
          <p:nvPr/>
        </p:nvSpPr>
        <p:spPr>
          <a:xfrm>
            <a:off x="107504" y="1628800"/>
            <a:ext cx="8928992" cy="1477328"/>
          </a:xfrm>
          <a:prstGeom prst="rect">
            <a:avLst/>
          </a:prstGeom>
          <a:solidFill>
            <a:schemeClr val="accent1">
              <a:lumMod val="60000"/>
              <a:lumOff val="40000"/>
            </a:schemeClr>
          </a:solidFill>
        </p:spPr>
        <p:txBody>
          <a:bodyPr wrap="square">
            <a:spAutoFit/>
          </a:bodyPr>
          <a:lstStyle/>
          <a:p>
            <a:r>
              <a:rPr lang="uk-UA" u="sng" dirty="0" err="1"/>
              <a:t>Рентгенологічно</a:t>
            </a:r>
            <a:r>
              <a:rPr lang="uk-UA" dirty="0"/>
              <a:t> виділяють прямі та непрямі симптоми ураження дисків. До перших відносяться хмароподібна тінь </a:t>
            </a:r>
            <a:r>
              <a:rPr lang="uk-UA" dirty="0" err="1"/>
              <a:t>випавшого</a:t>
            </a:r>
            <a:r>
              <a:rPr lang="uk-UA" dirty="0"/>
              <a:t> драглистого ядра і лінійні просвітлення в диску при розриві фіброзного кільця. Непрямими симптомами є </a:t>
            </a:r>
            <a:r>
              <a:rPr lang="uk-UA" dirty="0" err="1"/>
              <a:t>остеофіти</a:t>
            </a:r>
            <a:r>
              <a:rPr lang="uk-UA" dirty="0"/>
              <a:t> тіл хребців, зменшення висоти диска, порушення відносин тіл хребців, виправлення фізіологічного лордозу, кутовий сколіоз, звуження </a:t>
            </a:r>
            <a:r>
              <a:rPr lang="uk-UA" dirty="0" err="1"/>
              <a:t>міжхребцевих</a:t>
            </a:r>
            <a:r>
              <a:rPr lang="uk-UA" dirty="0"/>
              <a:t> отворів, ДОА </a:t>
            </a:r>
            <a:r>
              <a:rPr lang="uk-UA" dirty="0" err="1"/>
              <a:t>міжхребцевих</a:t>
            </a:r>
            <a:r>
              <a:rPr lang="uk-UA" dirty="0"/>
              <a:t> суглобів.</a:t>
            </a:r>
            <a:endParaRPr lang="ru-RU" dirty="0"/>
          </a:p>
        </p:txBody>
      </p:sp>
      <p:pic>
        <p:nvPicPr>
          <p:cNvPr id="4" name="Picture 2" descr="Зарядка при остеохондрозе поясничного отдела, упражнения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3169861"/>
            <a:ext cx="609600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27656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ctr"/>
            <a:r>
              <a:rPr lang="uk-UA" sz="6000" b="1" dirty="0" smtClean="0"/>
              <a:t>Шийний </a:t>
            </a:r>
            <a:r>
              <a:rPr lang="uk-UA" sz="6000" b="1" dirty="0"/>
              <a:t>остеохондроз</a:t>
            </a:r>
            <a:endParaRPr lang="ru-RU" sz="6000" dirty="0"/>
          </a:p>
        </p:txBody>
      </p:sp>
      <p:sp>
        <p:nvSpPr>
          <p:cNvPr id="3" name="Прямоугольник 2"/>
          <p:cNvSpPr/>
          <p:nvPr/>
        </p:nvSpPr>
        <p:spPr>
          <a:xfrm>
            <a:off x="2555776" y="1561890"/>
            <a:ext cx="4464496" cy="1754326"/>
          </a:xfrm>
          <a:prstGeom prst="rect">
            <a:avLst/>
          </a:prstGeom>
        </p:spPr>
        <p:txBody>
          <a:bodyPr wrap="square">
            <a:spAutoFit/>
          </a:bodyPr>
          <a:lstStyle/>
          <a:p>
            <a:r>
              <a:rPr lang="uk-UA" i="1" dirty="0"/>
              <a:t>У шийному відділі</a:t>
            </a:r>
            <a:r>
              <a:rPr lang="uk-UA" dirty="0"/>
              <a:t> зміщення дисків </a:t>
            </a:r>
            <a:r>
              <a:rPr lang="uk-UA" dirty="0" smtClean="0"/>
              <a:t>складають 25%, </a:t>
            </a:r>
            <a:r>
              <a:rPr lang="uk-UA" dirty="0"/>
              <a:t>найчастіше тут утворюються задні </a:t>
            </a:r>
            <a:r>
              <a:rPr lang="uk-UA" dirty="0" err="1"/>
              <a:t>остеофіти</a:t>
            </a:r>
            <a:r>
              <a:rPr lang="uk-UA" dirty="0"/>
              <a:t> і </a:t>
            </a:r>
            <a:r>
              <a:rPr lang="uk-UA" dirty="0" err="1"/>
              <a:t>протрузія</a:t>
            </a:r>
            <a:r>
              <a:rPr lang="uk-UA" dirty="0"/>
              <a:t> дисків, які можуть зумовити симптоми ураження корінців, спинного мозку, хребетних артерій, симпатичного стовбура.</a:t>
            </a:r>
            <a:endParaRPr lang="ru-RU" dirty="0"/>
          </a:p>
        </p:txBody>
      </p:sp>
      <p:pic>
        <p:nvPicPr>
          <p:cNvPr id="9" name="Picture 2" descr="Сколиоз и остеохондроз: взаимосвязь и лечение биомеханическим методом"/>
          <p:cNvPicPr>
            <a:picLocks noChangeAspect="1" noChangeArrowheads="1"/>
          </p:cNvPicPr>
          <p:nvPr/>
        </p:nvPicPr>
        <p:blipFill rotWithShape="1">
          <a:blip r:embed="rId2">
            <a:extLst>
              <a:ext uri="{28A0092B-C50C-407E-A947-70E740481C1C}">
                <a14:useLocalDpi xmlns:a14="http://schemas.microsoft.com/office/drawing/2010/main" val="0"/>
              </a:ext>
            </a:extLst>
          </a:blip>
          <a:srcRect r="42783" b="60536"/>
          <a:stretch/>
        </p:blipFill>
        <p:spPr bwMode="auto">
          <a:xfrm>
            <a:off x="0" y="1556791"/>
            <a:ext cx="2627784" cy="1332949"/>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0" y="3460720"/>
            <a:ext cx="5220072" cy="3416320"/>
          </a:xfrm>
          <a:prstGeom prst="rect">
            <a:avLst/>
          </a:prstGeom>
          <a:solidFill>
            <a:schemeClr val="accent5">
              <a:lumMod val="20000"/>
              <a:lumOff val="80000"/>
            </a:schemeClr>
          </a:solidFill>
        </p:spPr>
        <p:txBody>
          <a:bodyPr wrap="square">
            <a:spAutoFit/>
          </a:bodyPr>
          <a:lstStyle/>
          <a:p>
            <a:r>
              <a:rPr lang="uk-UA" dirty="0"/>
              <a:t>Найбільш часто зустрічається </a:t>
            </a:r>
            <a:r>
              <a:rPr lang="uk-UA" u="sng" dirty="0"/>
              <a:t>корінцевий синдром: </a:t>
            </a:r>
            <a:r>
              <a:rPr lang="uk-UA" dirty="0"/>
              <a:t>біль пекучого або тягнучого характеру з іррадіацією в надпліччя, верхні кінцівки, потиличну і лопаткову області. Інтенсивна в нічний час і в стані спокою, біль вщухає під час руху. </a:t>
            </a:r>
            <a:endParaRPr lang="uk-UA" dirty="0" smtClean="0"/>
          </a:p>
          <a:p>
            <a:r>
              <a:rPr lang="uk-UA" dirty="0" smtClean="0"/>
              <a:t>В </a:t>
            </a:r>
            <a:r>
              <a:rPr lang="uk-UA" dirty="0"/>
              <a:t>зоні іннервації ушкоджених корінців з'являються розлади чутливості у вигляді парестезій, </a:t>
            </a:r>
            <a:r>
              <a:rPr lang="uk-UA" dirty="0" err="1"/>
              <a:t>гіпостезії</a:t>
            </a:r>
            <a:r>
              <a:rPr lang="uk-UA" dirty="0"/>
              <a:t>, м'язова гіпотонія і атрофія, зниження або випадання сухожильних рефлексів. Наприклад, при локалізації процесу в корінцях С5-С6 виникає слабкість в м'язах плечового поясу, при ураженні корінців С7-С8 слабкість і оніміння в пальцях кисті.</a:t>
            </a:r>
            <a:endParaRPr lang="ru-RU" dirty="0"/>
          </a:p>
        </p:txBody>
      </p:sp>
      <p:pic>
        <p:nvPicPr>
          <p:cNvPr id="16" name="Picture 2" descr="Вертеброгенная цервикобрахиалгия: что это такое, код по МКБ-10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6256" y="1517427"/>
            <a:ext cx="2258031" cy="194329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amp;Kcy;&amp;acy;&amp;rcy;&amp;tcy;&amp;icy;&amp;ncy;&amp;kcy;&amp;icy; &amp;pcy;&amp;ocy; &amp;zcy;&amp;acy;&amp;pcy;&amp;rcy;&amp;ocy;&amp;scy;&amp;ucy; &amp;shcy;&amp;iecy;&amp;jcy;&amp;ncy;&amp;ycy;&amp;jcy; &amp;ocy;&amp;scy;&amp;tcy;&amp;iecy;&amp;ocy;&amp;khcy;&amp;ocy;&amp;ncy;&amp;dcy;&amp;rcy;&amp;ocy;&amp;zcy;"/>
          <p:cNvPicPr>
            <a:picLocks noChangeAspect="1" noChangeArrowheads="1"/>
          </p:cNvPicPr>
          <p:nvPr/>
        </p:nvPicPr>
        <p:blipFill>
          <a:blip r:embed="rId4"/>
          <a:srcRect/>
          <a:stretch>
            <a:fillRect/>
          </a:stretch>
        </p:blipFill>
        <p:spPr bwMode="auto">
          <a:xfrm>
            <a:off x="5220072" y="3861048"/>
            <a:ext cx="3856512" cy="3015992"/>
          </a:xfrm>
          <a:prstGeom prst="rect">
            <a:avLst/>
          </a:prstGeom>
          <a:noFill/>
        </p:spPr>
      </p:pic>
    </p:spTree>
    <p:extLst>
      <p:ext uri="{BB962C8B-B14F-4D97-AF65-F5344CB8AC3E}">
        <p14:creationId xmlns:p14="http://schemas.microsoft.com/office/powerpoint/2010/main" val="4380091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Остеохондроз шейного отдел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425" y="2947813"/>
            <a:ext cx="5544616" cy="386104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Остеохондроз шейного отдела"/>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868144" cy="4077072"/>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5436096" y="706025"/>
            <a:ext cx="3528392" cy="1323439"/>
          </a:xfrm>
          <a:prstGeom prst="rect">
            <a:avLst/>
          </a:prstGeom>
        </p:spPr>
        <p:txBody>
          <a:bodyPr wrap="square">
            <a:spAutoFit/>
          </a:bodyPr>
          <a:lstStyle/>
          <a:p>
            <a:r>
              <a:rPr lang="uk-UA" sz="4000" b="1" dirty="0"/>
              <a:t>Зони іррадіації </a:t>
            </a:r>
            <a:endParaRPr lang="uk-UA" sz="4000" b="1" dirty="0" smtClean="0"/>
          </a:p>
          <a:p>
            <a:pPr algn="ctr"/>
            <a:r>
              <a:rPr lang="uk-UA" sz="4000" b="1" dirty="0" smtClean="0"/>
              <a:t>болю</a:t>
            </a:r>
            <a:endParaRPr lang="ru-RU" sz="4000" dirty="0"/>
          </a:p>
        </p:txBody>
      </p:sp>
      <p:pic>
        <p:nvPicPr>
          <p:cNvPr id="9" name="Picture 2" descr="Головные боли при шейном остеохондрозе: как лечить? | Медтехника ..."/>
          <p:cNvPicPr>
            <a:picLocks noChangeAspect="1" noChangeArrowheads="1"/>
          </p:cNvPicPr>
          <p:nvPr/>
        </p:nvPicPr>
        <p:blipFill rotWithShape="1">
          <a:blip r:embed="rId4">
            <a:extLst>
              <a:ext uri="{28A0092B-C50C-407E-A947-70E740481C1C}">
                <a14:useLocalDpi xmlns:a14="http://schemas.microsoft.com/office/drawing/2010/main" val="0"/>
              </a:ext>
            </a:extLst>
          </a:blip>
          <a:srcRect l="72060" r="6766" b="52847"/>
          <a:stretch/>
        </p:blipFill>
        <p:spPr bwMode="auto">
          <a:xfrm>
            <a:off x="395536" y="4005064"/>
            <a:ext cx="2232248" cy="2736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06666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60648"/>
            <a:ext cx="9144000" cy="990600"/>
          </a:xfrm>
        </p:spPr>
        <p:txBody>
          <a:bodyPr>
            <a:noAutofit/>
          </a:bodyPr>
          <a:lstStyle/>
          <a:p>
            <a:pPr algn="ctr"/>
            <a:r>
              <a:rPr lang="uk-UA" sz="4800" b="1" dirty="0" err="1" smtClean="0"/>
              <a:t>Дискогенна</a:t>
            </a:r>
            <a:r>
              <a:rPr lang="uk-UA" sz="4800" b="1" dirty="0" smtClean="0"/>
              <a:t> </a:t>
            </a:r>
            <a:r>
              <a:rPr lang="uk-UA" sz="4800" b="1" dirty="0"/>
              <a:t>шийна </a:t>
            </a:r>
            <a:r>
              <a:rPr lang="uk-UA" sz="4800" b="1" dirty="0" err="1"/>
              <a:t>мієлопатія</a:t>
            </a:r>
            <a:endParaRPr lang="ru-RU" sz="4800" b="1" dirty="0"/>
          </a:p>
        </p:txBody>
      </p:sp>
      <p:sp>
        <p:nvSpPr>
          <p:cNvPr id="3" name="Прямоугольник 2"/>
          <p:cNvSpPr/>
          <p:nvPr/>
        </p:nvSpPr>
        <p:spPr>
          <a:xfrm>
            <a:off x="251520" y="1615713"/>
            <a:ext cx="6264696" cy="1477328"/>
          </a:xfrm>
          <a:prstGeom prst="rect">
            <a:avLst/>
          </a:prstGeom>
          <a:solidFill>
            <a:schemeClr val="accent2">
              <a:lumMod val="20000"/>
              <a:lumOff val="80000"/>
            </a:schemeClr>
          </a:solidFill>
        </p:spPr>
        <p:txBody>
          <a:bodyPr wrap="square">
            <a:spAutoFit/>
          </a:bodyPr>
          <a:lstStyle/>
          <a:p>
            <a:r>
              <a:rPr lang="uk-UA" u="sng" dirty="0"/>
              <a:t>Синдром ураження спинного мозку</a:t>
            </a:r>
            <a:r>
              <a:rPr lang="uk-UA" dirty="0"/>
              <a:t> носить назву </a:t>
            </a:r>
            <a:r>
              <a:rPr lang="uk-UA" b="1" dirty="0" err="1"/>
              <a:t>мієлопатії</a:t>
            </a:r>
            <a:r>
              <a:rPr lang="uk-UA" dirty="0"/>
              <a:t>. Розвиток цього синдрому обумовлено </a:t>
            </a:r>
            <a:r>
              <a:rPr lang="uk-UA" dirty="0" err="1"/>
              <a:t>здавленням</a:t>
            </a:r>
            <a:r>
              <a:rPr lang="uk-UA" dirty="0"/>
              <a:t> судин, що живлять певні відділи спинного мозку і з тим, що в спинному мозку слабо розвинена система </a:t>
            </a:r>
            <a:r>
              <a:rPr lang="uk-UA" dirty="0" err="1"/>
              <a:t>колатералей</a:t>
            </a:r>
            <a:r>
              <a:rPr lang="uk-UA" dirty="0"/>
              <a:t> і виникаючі порушення кровообігу фактично не компенсуються. </a:t>
            </a:r>
            <a:endParaRPr lang="ru-RU" dirty="0"/>
          </a:p>
        </p:txBody>
      </p:sp>
      <p:pic>
        <p:nvPicPr>
          <p:cNvPr id="6156" name="Picture 12" descr="Что такое миелопатия грудного, шейного, поясничного отдела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01008"/>
            <a:ext cx="3131840" cy="3294533"/>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Остеохондроз грудного отдела позвоночника Снятие боли"/>
          <p:cNvPicPr>
            <a:picLocks noChangeAspect="1" noChangeArrowheads="1"/>
          </p:cNvPicPr>
          <p:nvPr/>
        </p:nvPicPr>
        <p:blipFill rotWithShape="1">
          <a:blip r:embed="rId3">
            <a:extLst>
              <a:ext uri="{28A0092B-C50C-407E-A947-70E740481C1C}">
                <a14:useLocalDpi xmlns:a14="http://schemas.microsoft.com/office/drawing/2010/main" val="0"/>
              </a:ext>
            </a:extLst>
          </a:blip>
          <a:srcRect l="18654" r="24374"/>
          <a:stretch/>
        </p:blipFill>
        <p:spPr bwMode="auto">
          <a:xfrm>
            <a:off x="6777201" y="1540574"/>
            <a:ext cx="2170633" cy="375421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3131840" y="5294784"/>
            <a:ext cx="5904656" cy="1477328"/>
          </a:xfrm>
          <a:prstGeom prst="rect">
            <a:avLst/>
          </a:prstGeom>
          <a:solidFill>
            <a:schemeClr val="accent2">
              <a:lumMod val="20000"/>
              <a:lumOff val="80000"/>
            </a:schemeClr>
          </a:solidFill>
        </p:spPr>
        <p:txBody>
          <a:bodyPr wrap="square">
            <a:spAutoFit/>
          </a:bodyPr>
          <a:lstStyle/>
          <a:p>
            <a:pPr lvl="0"/>
            <a:r>
              <a:rPr lang="uk-UA" dirty="0">
                <a:solidFill>
                  <a:prstClr val="black"/>
                </a:solidFill>
              </a:rPr>
              <a:t>Клінічно, </a:t>
            </a:r>
            <a:r>
              <a:rPr lang="uk-UA" dirty="0" err="1">
                <a:solidFill>
                  <a:prstClr val="black"/>
                </a:solidFill>
              </a:rPr>
              <a:t>дискогенна</a:t>
            </a:r>
            <a:r>
              <a:rPr lang="uk-UA" dirty="0">
                <a:solidFill>
                  <a:prstClr val="black"/>
                </a:solidFill>
              </a:rPr>
              <a:t> шийна </a:t>
            </a:r>
            <a:r>
              <a:rPr lang="uk-UA" dirty="0" err="1">
                <a:solidFill>
                  <a:prstClr val="black"/>
                </a:solidFill>
              </a:rPr>
              <a:t>мієлопатія</a:t>
            </a:r>
            <a:r>
              <a:rPr lang="uk-UA" dirty="0">
                <a:solidFill>
                  <a:prstClr val="black"/>
                </a:solidFill>
              </a:rPr>
              <a:t> виявляється повільно прогресуючою </a:t>
            </a:r>
            <a:r>
              <a:rPr lang="uk-UA" dirty="0" err="1">
                <a:solidFill>
                  <a:prstClr val="black"/>
                </a:solidFill>
              </a:rPr>
              <a:t>спинальною</a:t>
            </a:r>
            <a:r>
              <a:rPr lang="uk-UA" dirty="0">
                <a:solidFill>
                  <a:prstClr val="black"/>
                </a:solidFill>
              </a:rPr>
              <a:t> симптоматикою. Біль і корінцеві розлади чутливості різко виражені (найбільш характерні парестезії в кистях). На перший план виступають легкий парез верхніх кінцівок змішаного типу.</a:t>
            </a:r>
            <a:endParaRPr lang="ru-RU" dirty="0">
              <a:solidFill>
                <a:prstClr val="black"/>
              </a:solidFill>
            </a:endParaRPr>
          </a:p>
        </p:txBody>
      </p:sp>
      <p:pic>
        <p:nvPicPr>
          <p:cNvPr id="6160" name="Picture 16" descr="Грыжа позвоночника по мкб 10 - miramarkets.r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5856" y="3119673"/>
            <a:ext cx="2952328" cy="2188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9085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Остеохондроз шейного отдела позвоночника — Востокмед"/>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1920" y="3501008"/>
            <a:ext cx="5292081" cy="3264025"/>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Что делать, когда головные боли возникают из-за шейного ..."/>
          <p:cNvPicPr>
            <a:picLocks noChangeAspect="1" noChangeArrowheads="1"/>
          </p:cNvPicPr>
          <p:nvPr/>
        </p:nvPicPr>
        <p:blipFill rotWithShape="1">
          <a:blip r:embed="rId3">
            <a:extLst>
              <a:ext uri="{28A0092B-C50C-407E-A947-70E740481C1C}">
                <a14:useLocalDpi xmlns:a14="http://schemas.microsoft.com/office/drawing/2010/main" val="0"/>
              </a:ext>
            </a:extLst>
          </a:blip>
          <a:srcRect l="1905" r="1865"/>
          <a:stretch/>
        </p:blipFill>
        <p:spPr bwMode="auto">
          <a:xfrm>
            <a:off x="-533" y="0"/>
            <a:ext cx="5178751" cy="3381375"/>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5150735" y="188640"/>
            <a:ext cx="3888432" cy="2862322"/>
          </a:xfrm>
          <a:prstGeom prst="rect">
            <a:avLst/>
          </a:prstGeom>
          <a:solidFill>
            <a:schemeClr val="accent4">
              <a:lumMod val="60000"/>
              <a:lumOff val="40000"/>
            </a:schemeClr>
          </a:solidFill>
        </p:spPr>
        <p:txBody>
          <a:bodyPr wrap="square">
            <a:spAutoFit/>
          </a:bodyPr>
          <a:lstStyle/>
          <a:p>
            <a:pPr lvl="0"/>
            <a:r>
              <a:rPr lang="uk-UA" u="sng" dirty="0" err="1">
                <a:solidFill>
                  <a:prstClr val="black"/>
                </a:solidFill>
              </a:rPr>
              <a:t>Остеофіти</a:t>
            </a:r>
            <a:r>
              <a:rPr lang="uk-UA" dirty="0">
                <a:solidFill>
                  <a:prstClr val="black"/>
                </a:solidFill>
              </a:rPr>
              <a:t>, спрямовані в </a:t>
            </a:r>
            <a:r>
              <a:rPr lang="uk-UA" dirty="0" err="1">
                <a:solidFill>
                  <a:prstClr val="black"/>
                </a:solidFill>
              </a:rPr>
              <a:t>міжхребцевий</a:t>
            </a:r>
            <a:r>
              <a:rPr lang="uk-UA" dirty="0">
                <a:solidFill>
                  <a:prstClr val="black"/>
                </a:solidFill>
              </a:rPr>
              <a:t> отвір, зумовлюють </a:t>
            </a:r>
            <a:r>
              <a:rPr lang="uk-UA" dirty="0" err="1">
                <a:solidFill>
                  <a:prstClr val="black"/>
                </a:solidFill>
              </a:rPr>
              <a:t>здавлення</a:t>
            </a:r>
            <a:r>
              <a:rPr lang="uk-UA" dirty="0">
                <a:solidFill>
                  <a:prstClr val="black"/>
                </a:solidFill>
              </a:rPr>
              <a:t> хребетної артерії та її симпатичного сплетення. Це </a:t>
            </a:r>
            <a:r>
              <a:rPr lang="uk-UA" dirty="0" err="1">
                <a:solidFill>
                  <a:prstClr val="black"/>
                </a:solidFill>
              </a:rPr>
              <a:t>здавлення</a:t>
            </a:r>
            <a:r>
              <a:rPr lang="uk-UA" dirty="0">
                <a:solidFill>
                  <a:prstClr val="black"/>
                </a:solidFill>
              </a:rPr>
              <a:t> може бути постійним або виникати періодично, в моменти зміни положення голови і шиї. Клінічно відзначаються запаморочення, шум і дзвін у вухах, мозочкові порушення.</a:t>
            </a:r>
            <a:endParaRPr lang="ru-RU" dirty="0">
              <a:solidFill>
                <a:prstClr val="black"/>
              </a:solidFill>
            </a:endParaRPr>
          </a:p>
        </p:txBody>
      </p:sp>
      <p:sp>
        <p:nvSpPr>
          <p:cNvPr id="10" name="Прямоугольник 9"/>
          <p:cNvSpPr/>
          <p:nvPr/>
        </p:nvSpPr>
        <p:spPr>
          <a:xfrm>
            <a:off x="467544" y="3840358"/>
            <a:ext cx="3312368" cy="2585323"/>
          </a:xfrm>
          <a:prstGeom prst="rect">
            <a:avLst/>
          </a:prstGeom>
          <a:solidFill>
            <a:schemeClr val="accent4">
              <a:lumMod val="60000"/>
              <a:lumOff val="40000"/>
            </a:schemeClr>
          </a:solidFill>
        </p:spPr>
        <p:txBody>
          <a:bodyPr wrap="square">
            <a:spAutoFit/>
          </a:bodyPr>
          <a:lstStyle/>
          <a:p>
            <a:r>
              <a:rPr lang="uk-UA" dirty="0" smtClean="0"/>
              <a:t>Крім </a:t>
            </a:r>
            <a:r>
              <a:rPr lang="uk-UA" dirty="0"/>
              <a:t>утруднення </a:t>
            </a:r>
            <a:r>
              <a:rPr lang="uk-UA" dirty="0" err="1"/>
              <a:t>кровотоку</a:t>
            </a:r>
            <a:r>
              <a:rPr lang="uk-UA" dirty="0"/>
              <a:t> в хребетних артеріях, має місце </a:t>
            </a:r>
            <a:r>
              <a:rPr lang="uk-UA" u="sng" dirty="0"/>
              <a:t>роздратування судинного симпатичного сплетення</a:t>
            </a:r>
            <a:r>
              <a:rPr lang="uk-UA" dirty="0"/>
              <a:t>, внаслідок чого виникає спазм судин </a:t>
            </a:r>
            <a:r>
              <a:rPr lang="uk-UA" dirty="0" err="1"/>
              <a:t>вертебробазилярної</a:t>
            </a:r>
            <a:r>
              <a:rPr lang="uk-UA" dirty="0"/>
              <a:t> системи з розвитком ішемії в областях головного мозку, ними </a:t>
            </a:r>
            <a:r>
              <a:rPr lang="uk-UA" dirty="0" err="1"/>
              <a:t>кровозабезпечується</a:t>
            </a:r>
            <a:r>
              <a:rPr lang="uk-UA" dirty="0"/>
              <a:t>.</a:t>
            </a:r>
            <a:endParaRPr lang="ru-RU"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28600"/>
            <a:ext cx="9144000" cy="990600"/>
          </a:xfrm>
        </p:spPr>
        <p:txBody>
          <a:bodyPr>
            <a:noAutofit/>
          </a:bodyPr>
          <a:lstStyle/>
          <a:p>
            <a:pPr algn="ctr"/>
            <a:r>
              <a:rPr lang="uk-UA" sz="5400" b="1" dirty="0" smtClean="0"/>
              <a:t>Будова </a:t>
            </a:r>
            <a:r>
              <a:rPr lang="uk-UA" sz="5400" b="1" dirty="0" err="1" smtClean="0"/>
              <a:t>міжхребцевого</a:t>
            </a:r>
            <a:r>
              <a:rPr lang="uk-UA" sz="5400" b="1" dirty="0" smtClean="0"/>
              <a:t> диска</a:t>
            </a:r>
            <a:endParaRPr lang="ru-RU" sz="5400" b="1" dirty="0"/>
          </a:p>
        </p:txBody>
      </p:sp>
      <p:pic>
        <p:nvPicPr>
          <p:cNvPr id="3" name="Picture 2" descr="Межпозвоночные диски"/>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34362"/>
            <a:ext cx="4810125" cy="4104456"/>
          </a:xfrm>
          <a:prstGeom prst="rect">
            <a:avLst/>
          </a:prstGeom>
          <a:noFill/>
          <a:extLst>
            <a:ext uri="{909E8E84-426E-40DD-AFC4-6F175D3DCCD1}">
              <a14:hiddenFill xmlns:a14="http://schemas.microsoft.com/office/drawing/2010/main">
                <a:solidFill>
                  <a:srgbClr val="FFFFFF"/>
                </a:solidFill>
              </a14:hiddenFill>
            </a:ext>
          </a:extLst>
        </p:spPr>
      </p:pic>
      <p:pic>
        <p:nvPicPr>
          <p:cNvPr id="23554" name="Picture 2" descr="Дорзальная грыжа диска (l5 s1, l4 l5): что это такое, виды и лечение"/>
          <p:cNvPicPr>
            <a:picLocks noChangeAspect="1" noChangeArrowheads="1"/>
          </p:cNvPicPr>
          <p:nvPr/>
        </p:nvPicPr>
        <p:blipFill rotWithShape="1">
          <a:blip r:embed="rId3">
            <a:extLst>
              <a:ext uri="{28A0092B-C50C-407E-A947-70E740481C1C}">
                <a14:useLocalDpi xmlns:a14="http://schemas.microsoft.com/office/drawing/2010/main" val="0"/>
              </a:ext>
            </a:extLst>
          </a:blip>
          <a:srcRect l="1002" t="16656" b="15248"/>
          <a:stretch/>
        </p:blipFill>
        <p:spPr bwMode="auto">
          <a:xfrm>
            <a:off x="2826205" y="1484784"/>
            <a:ext cx="6317795" cy="1868021"/>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Межпозвоночные диски"/>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016" y="3428999"/>
            <a:ext cx="4320480" cy="3409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90854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3059832" y="1560233"/>
            <a:ext cx="6084168" cy="2031325"/>
          </a:xfrm>
          <a:prstGeom prst="rect">
            <a:avLst/>
          </a:prstGeom>
          <a:solidFill>
            <a:srgbClr val="0070C0"/>
          </a:solidFill>
        </p:spPr>
        <p:txBody>
          <a:bodyPr wrap="square">
            <a:spAutoFit/>
          </a:bodyPr>
          <a:lstStyle/>
          <a:p>
            <a:r>
              <a:rPr lang="uk-UA" dirty="0">
                <a:solidFill>
                  <a:schemeClr val="bg1"/>
                </a:solidFill>
              </a:rPr>
              <a:t>Патологія </a:t>
            </a:r>
            <a:r>
              <a:rPr lang="uk-UA" dirty="0" err="1">
                <a:solidFill>
                  <a:schemeClr val="bg1"/>
                </a:solidFill>
              </a:rPr>
              <a:t>міжхребцевих</a:t>
            </a:r>
            <a:r>
              <a:rPr lang="uk-UA" dirty="0">
                <a:solidFill>
                  <a:schemeClr val="bg1"/>
                </a:solidFill>
              </a:rPr>
              <a:t> дисків у </a:t>
            </a:r>
            <a:r>
              <a:rPr lang="uk-UA" i="1" dirty="0">
                <a:solidFill>
                  <a:schemeClr val="bg1"/>
                </a:solidFill>
              </a:rPr>
              <a:t>грудному відділі</a:t>
            </a:r>
            <a:r>
              <a:rPr lang="uk-UA" dirty="0">
                <a:solidFill>
                  <a:schemeClr val="bg1"/>
                </a:solidFill>
              </a:rPr>
              <a:t> зустрічається рідко (18%). </a:t>
            </a:r>
            <a:endParaRPr lang="uk-UA" dirty="0" smtClean="0">
              <a:solidFill>
                <a:schemeClr val="bg1"/>
              </a:solidFill>
            </a:endParaRPr>
          </a:p>
          <a:p>
            <a:r>
              <a:rPr lang="uk-UA" dirty="0" smtClean="0">
                <a:solidFill>
                  <a:schemeClr val="bg1"/>
                </a:solidFill>
              </a:rPr>
              <a:t>Біль </a:t>
            </a:r>
            <a:r>
              <a:rPr lang="uk-UA" dirty="0">
                <a:solidFill>
                  <a:schemeClr val="bg1"/>
                </a:solidFill>
              </a:rPr>
              <a:t>при </a:t>
            </a:r>
            <a:r>
              <a:rPr lang="uk-UA" dirty="0" err="1">
                <a:solidFill>
                  <a:schemeClr val="bg1"/>
                </a:solidFill>
              </a:rPr>
              <a:t>здавленні</a:t>
            </a:r>
            <a:r>
              <a:rPr lang="uk-UA" dirty="0">
                <a:solidFill>
                  <a:schemeClr val="bg1"/>
                </a:solidFill>
              </a:rPr>
              <a:t> задніх корінців спинномозкових нервів може симулювати </a:t>
            </a:r>
            <a:r>
              <a:rPr lang="uk-UA" b="1" u="sng" dirty="0">
                <a:solidFill>
                  <a:schemeClr val="bg1"/>
                </a:solidFill>
              </a:rPr>
              <a:t>міжреберні невралгії</a:t>
            </a:r>
            <a:r>
              <a:rPr lang="uk-UA" b="1" dirty="0">
                <a:solidFill>
                  <a:schemeClr val="bg1"/>
                </a:solidFill>
              </a:rPr>
              <a:t> </a:t>
            </a:r>
            <a:r>
              <a:rPr lang="uk-UA" dirty="0">
                <a:solidFill>
                  <a:schemeClr val="bg1"/>
                </a:solidFill>
              </a:rPr>
              <a:t>або </a:t>
            </a:r>
            <a:r>
              <a:rPr lang="uk-UA" b="1" u="sng" dirty="0">
                <a:solidFill>
                  <a:schemeClr val="bg1"/>
                </a:solidFill>
              </a:rPr>
              <a:t>симптоматику при патологіях внутрішніх органів</a:t>
            </a:r>
            <a:r>
              <a:rPr lang="uk-UA" b="1" dirty="0">
                <a:solidFill>
                  <a:schemeClr val="bg1"/>
                </a:solidFill>
              </a:rPr>
              <a:t>.</a:t>
            </a:r>
            <a:r>
              <a:rPr lang="uk-UA" dirty="0">
                <a:solidFill>
                  <a:schemeClr val="bg1"/>
                </a:solidFill>
              </a:rPr>
              <a:t> </a:t>
            </a:r>
            <a:endParaRPr lang="uk-UA" dirty="0" smtClean="0">
              <a:solidFill>
                <a:schemeClr val="bg1"/>
              </a:solidFill>
            </a:endParaRPr>
          </a:p>
          <a:p>
            <a:r>
              <a:rPr lang="uk-UA" dirty="0" smtClean="0">
                <a:solidFill>
                  <a:schemeClr val="bg1"/>
                </a:solidFill>
              </a:rPr>
              <a:t>Так</a:t>
            </a:r>
            <a:r>
              <a:rPr lang="uk-UA" dirty="0">
                <a:solidFill>
                  <a:schemeClr val="bg1"/>
                </a:solidFill>
              </a:rPr>
              <a:t>, больовий синдром на рівні Т3-T4 може симулювати картину больового синдрому при коронарної недостатності</a:t>
            </a:r>
            <a:r>
              <a:rPr lang="uk-UA" dirty="0" smtClean="0">
                <a:solidFill>
                  <a:schemeClr val="bg1"/>
                </a:solidFill>
              </a:rPr>
              <a:t>.</a:t>
            </a:r>
            <a:endParaRPr lang="ru-RU" dirty="0">
              <a:solidFill>
                <a:schemeClr val="bg1"/>
              </a:solidFill>
            </a:endParaRPr>
          </a:p>
        </p:txBody>
      </p:sp>
      <p:sp>
        <p:nvSpPr>
          <p:cNvPr id="6" name="Заголовок 1"/>
          <p:cNvSpPr>
            <a:spLocks noGrp="1"/>
          </p:cNvSpPr>
          <p:nvPr>
            <p:ph type="title"/>
          </p:nvPr>
        </p:nvSpPr>
        <p:spPr/>
        <p:txBody>
          <a:bodyPr>
            <a:noAutofit/>
          </a:bodyPr>
          <a:lstStyle/>
          <a:p>
            <a:pPr algn="ctr"/>
            <a:r>
              <a:rPr lang="uk-UA" sz="6000" b="1" dirty="0" smtClean="0"/>
              <a:t>Грудний </a:t>
            </a:r>
            <a:r>
              <a:rPr lang="uk-UA" sz="6000" b="1" dirty="0"/>
              <a:t>остеохондроз</a:t>
            </a:r>
            <a:endParaRPr lang="ru-RU" sz="6000" dirty="0"/>
          </a:p>
        </p:txBody>
      </p:sp>
      <p:sp>
        <p:nvSpPr>
          <p:cNvPr id="7" name="Прямоугольник 6"/>
          <p:cNvSpPr/>
          <p:nvPr/>
        </p:nvSpPr>
        <p:spPr>
          <a:xfrm>
            <a:off x="53752" y="5278648"/>
            <a:ext cx="2952328" cy="1477328"/>
          </a:xfrm>
          <a:prstGeom prst="rect">
            <a:avLst/>
          </a:prstGeom>
        </p:spPr>
        <p:txBody>
          <a:bodyPr wrap="square">
            <a:spAutoFit/>
          </a:bodyPr>
          <a:lstStyle/>
          <a:p>
            <a:pPr lvl="0"/>
            <a:r>
              <a:rPr lang="uk-UA" dirty="0">
                <a:solidFill>
                  <a:prstClr val="black"/>
                </a:solidFill>
              </a:rPr>
              <a:t>У 12% випадків остеохондроз є </a:t>
            </a:r>
            <a:r>
              <a:rPr lang="uk-UA" i="1" dirty="0">
                <a:solidFill>
                  <a:prstClr val="black"/>
                </a:solidFill>
              </a:rPr>
              <a:t>поєднаним</a:t>
            </a:r>
            <a:r>
              <a:rPr lang="uk-UA" dirty="0">
                <a:solidFill>
                  <a:prstClr val="black"/>
                </a:solidFill>
              </a:rPr>
              <a:t>, тобто патологічний процес розвивається відразу в декількох відділах хребта.</a:t>
            </a:r>
            <a:endParaRPr lang="ru-RU" dirty="0">
              <a:solidFill>
                <a:prstClr val="black"/>
              </a:solidFill>
            </a:endParaRPr>
          </a:p>
        </p:txBody>
      </p:sp>
      <p:pic>
        <p:nvPicPr>
          <p:cNvPr id="8" name="Picture 2" descr="Сколиоз и остеохондроз: взаимосвязь и лечение биомеханическим методом"/>
          <p:cNvPicPr>
            <a:picLocks noChangeAspect="1" noChangeArrowheads="1"/>
          </p:cNvPicPr>
          <p:nvPr/>
        </p:nvPicPr>
        <p:blipFill rotWithShape="1">
          <a:blip r:embed="rId2">
            <a:extLst>
              <a:ext uri="{28A0092B-C50C-407E-A947-70E740481C1C}">
                <a14:useLocalDpi xmlns:a14="http://schemas.microsoft.com/office/drawing/2010/main" val="0"/>
              </a:ext>
            </a:extLst>
          </a:blip>
          <a:srcRect t="35162" r="42783" b="32419"/>
          <a:stretch/>
        </p:blipFill>
        <p:spPr bwMode="auto">
          <a:xfrm>
            <a:off x="0" y="1546880"/>
            <a:ext cx="3059832" cy="1234047"/>
          </a:xfrm>
          <a:prstGeom prst="rect">
            <a:avLst/>
          </a:prstGeom>
          <a:noFill/>
          <a:extLst>
            <a:ext uri="{909E8E84-426E-40DD-AFC4-6F175D3DCCD1}">
              <a14:hiddenFill xmlns:a14="http://schemas.microsoft.com/office/drawing/2010/main">
                <a:solidFill>
                  <a:srgbClr val="FFFFFF"/>
                </a:solidFill>
              </a14:hiddenFill>
            </a:ext>
          </a:extLst>
        </p:spPr>
      </p:pic>
      <p:pic>
        <p:nvPicPr>
          <p:cNvPr id="44036" name="Picture 4" descr="Клинические проявления и методы лечения грудного остеохондроза"/>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832" y="3717032"/>
            <a:ext cx="6084168" cy="314096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Лечение грудного остеохондроза - гимнастика и признаки ..."/>
          <p:cNvPicPr>
            <a:picLocks noChangeAspect="1" noChangeArrowheads="1"/>
          </p:cNvPicPr>
          <p:nvPr/>
        </p:nvPicPr>
        <p:blipFill rotWithShape="1">
          <a:blip r:embed="rId4">
            <a:extLst>
              <a:ext uri="{28A0092B-C50C-407E-A947-70E740481C1C}">
                <a14:useLocalDpi xmlns:a14="http://schemas.microsoft.com/office/drawing/2010/main" val="0"/>
              </a:ext>
            </a:extLst>
          </a:blip>
          <a:srcRect b="6414"/>
          <a:stretch/>
        </p:blipFill>
        <p:spPr bwMode="auto">
          <a:xfrm>
            <a:off x="1115616" y="2806533"/>
            <a:ext cx="1878850" cy="24809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38121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0" y="228600"/>
            <a:ext cx="9144000" cy="990600"/>
          </a:xfrm>
        </p:spPr>
        <p:txBody>
          <a:bodyPr>
            <a:normAutofit/>
          </a:bodyPr>
          <a:lstStyle/>
          <a:p>
            <a:pPr algn="ctr"/>
            <a:r>
              <a:rPr lang="uk-UA" sz="3600" b="1" dirty="0" smtClean="0"/>
              <a:t>Диференціальна діагностика остеохондрозу</a:t>
            </a:r>
            <a:endParaRPr lang="ru-RU" sz="3600" b="1" dirty="0"/>
          </a:p>
        </p:txBody>
      </p:sp>
      <p:pic>
        <p:nvPicPr>
          <p:cNvPr id="2052" name="Picture 4" descr="1С - Лечение остеохондроза шейного, грудного и поясничного отдела ..."/>
          <p:cNvPicPr>
            <a:picLocks noChangeAspect="1" noChangeArrowheads="1"/>
          </p:cNvPicPr>
          <p:nvPr/>
        </p:nvPicPr>
        <p:blipFill rotWithShape="1">
          <a:blip r:embed="rId2">
            <a:extLst>
              <a:ext uri="{28A0092B-C50C-407E-A947-70E740481C1C}">
                <a14:useLocalDpi xmlns:a14="http://schemas.microsoft.com/office/drawing/2010/main" val="0"/>
              </a:ext>
            </a:extLst>
          </a:blip>
          <a:srcRect l="1410" t="6023" r="1235" b="2138"/>
          <a:stretch/>
        </p:blipFill>
        <p:spPr bwMode="auto">
          <a:xfrm>
            <a:off x="219634" y="1556792"/>
            <a:ext cx="8668871" cy="51845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28600"/>
            <a:ext cx="9144000" cy="990600"/>
          </a:xfrm>
        </p:spPr>
        <p:txBody>
          <a:bodyPr>
            <a:normAutofit fontScale="90000"/>
          </a:bodyPr>
          <a:lstStyle/>
          <a:p>
            <a:pPr algn="ctr"/>
            <a:r>
              <a:rPr lang="uk-UA" b="1" i="1" dirty="0"/>
              <a:t>Фізична реабілітація при остеохондрозах</a:t>
            </a:r>
            <a:endParaRPr lang="ru-RU" dirty="0"/>
          </a:p>
        </p:txBody>
      </p:sp>
      <p:sp>
        <p:nvSpPr>
          <p:cNvPr id="3" name="Прямоугольник 2"/>
          <p:cNvSpPr/>
          <p:nvPr/>
        </p:nvSpPr>
        <p:spPr>
          <a:xfrm>
            <a:off x="539552" y="1502688"/>
            <a:ext cx="8153926" cy="5355312"/>
          </a:xfrm>
          <a:prstGeom prst="rect">
            <a:avLst/>
          </a:prstGeom>
          <a:solidFill>
            <a:schemeClr val="accent1">
              <a:lumMod val="40000"/>
              <a:lumOff val="60000"/>
            </a:schemeClr>
          </a:solidFill>
        </p:spPr>
        <p:txBody>
          <a:bodyPr wrap="square">
            <a:spAutoFit/>
          </a:bodyPr>
          <a:lstStyle/>
          <a:p>
            <a:r>
              <a:rPr lang="uk-UA" b="1" dirty="0" smtClean="0"/>
              <a:t>Мета і завдання фізичної </a:t>
            </a:r>
            <a:r>
              <a:rPr lang="uk-UA" b="1" dirty="0"/>
              <a:t>реабілітації </a:t>
            </a:r>
            <a:r>
              <a:rPr lang="uk-UA" b="1" dirty="0" smtClean="0"/>
              <a:t>: </a:t>
            </a:r>
          </a:p>
          <a:p>
            <a:pPr marL="285750" indent="-285750">
              <a:buFont typeface="Wingdings" panose="05000000000000000000" pitchFamily="2" charset="2"/>
              <a:buChar char="Ø"/>
            </a:pPr>
            <a:r>
              <a:rPr lang="uk-UA" dirty="0" smtClean="0"/>
              <a:t>усунення </a:t>
            </a:r>
            <a:r>
              <a:rPr lang="uk-UA" dirty="0"/>
              <a:t>болю і релаксація м'язів, </a:t>
            </a:r>
            <a:endParaRPr lang="uk-UA" dirty="0" smtClean="0"/>
          </a:p>
          <a:p>
            <a:pPr marL="285750" indent="-285750">
              <a:buFont typeface="Wingdings" panose="05000000000000000000" pitchFamily="2" charset="2"/>
              <a:buChar char="Ø"/>
            </a:pPr>
            <a:r>
              <a:rPr lang="uk-UA" dirty="0" smtClean="0"/>
              <a:t>усунення </a:t>
            </a:r>
            <a:r>
              <a:rPr lang="uk-UA" dirty="0"/>
              <a:t>наслідків ураження </a:t>
            </a:r>
            <a:r>
              <a:rPr lang="uk-UA" dirty="0" smtClean="0"/>
              <a:t>корінців спинного </a:t>
            </a:r>
            <a:r>
              <a:rPr lang="uk-UA" dirty="0"/>
              <a:t>мозку </a:t>
            </a:r>
            <a:r>
              <a:rPr lang="uk-UA" dirty="0" smtClean="0"/>
              <a:t>, </a:t>
            </a:r>
          </a:p>
          <a:p>
            <a:pPr marL="285750" indent="-285750">
              <a:buFont typeface="Wingdings" panose="05000000000000000000" pitchFamily="2" charset="2"/>
              <a:buChar char="Ø"/>
            </a:pPr>
            <a:r>
              <a:rPr lang="uk-UA" dirty="0" smtClean="0"/>
              <a:t>відновлення </a:t>
            </a:r>
            <a:r>
              <a:rPr lang="uk-UA" dirty="0"/>
              <a:t>рухливості уражених ХРС, </a:t>
            </a:r>
            <a:endParaRPr lang="uk-UA" dirty="0" smtClean="0"/>
          </a:p>
          <a:p>
            <a:pPr marL="285750" indent="-285750">
              <a:buFont typeface="Wingdings" panose="05000000000000000000" pitchFamily="2" charset="2"/>
              <a:buChar char="Ø"/>
            </a:pPr>
            <a:r>
              <a:rPr lang="uk-UA" dirty="0" smtClean="0"/>
              <a:t>створення м'язового корсету, </a:t>
            </a:r>
          </a:p>
          <a:p>
            <a:pPr marL="285750" indent="-285750">
              <a:buFont typeface="Wingdings" panose="05000000000000000000" pitchFamily="2" charset="2"/>
              <a:buChar char="Ø"/>
            </a:pPr>
            <a:r>
              <a:rPr lang="uk-UA" dirty="0" smtClean="0"/>
              <a:t>формування </a:t>
            </a:r>
            <a:r>
              <a:rPr lang="uk-UA" dirty="0"/>
              <a:t>фізіологічних вигинів </a:t>
            </a:r>
            <a:r>
              <a:rPr lang="uk-UA" dirty="0" smtClean="0"/>
              <a:t>хребта,</a:t>
            </a:r>
          </a:p>
          <a:p>
            <a:pPr marL="285750" indent="-285750">
              <a:buFont typeface="Wingdings" panose="05000000000000000000" pitchFamily="2" charset="2"/>
              <a:buChar char="Ø"/>
            </a:pPr>
            <a:r>
              <a:rPr lang="uk-UA" dirty="0"/>
              <a:t>попередження прогресування </a:t>
            </a:r>
            <a:r>
              <a:rPr lang="uk-UA" dirty="0" smtClean="0"/>
              <a:t>дегенеративного </a:t>
            </a:r>
            <a:r>
              <a:rPr lang="uk-UA" dirty="0"/>
              <a:t>процесу в структурах </a:t>
            </a:r>
            <a:r>
              <a:rPr lang="uk-UA" dirty="0" smtClean="0"/>
              <a:t>хребта.</a:t>
            </a:r>
            <a:endParaRPr lang="ru-RU" dirty="0"/>
          </a:p>
          <a:p>
            <a:r>
              <a:rPr lang="uk-UA" b="1" dirty="0"/>
              <a:t>Принцип ФР</a:t>
            </a:r>
            <a:r>
              <a:rPr lang="uk-UA" dirty="0"/>
              <a:t> - комплекс консервативних методів використовують відповідно до стадії, локалізації процесу, характеру порушень. </a:t>
            </a:r>
            <a:endParaRPr lang="ru-RU" dirty="0"/>
          </a:p>
          <a:p>
            <a:r>
              <a:rPr lang="uk-UA" u="sng" dirty="0" smtClean="0"/>
              <a:t>У </a:t>
            </a:r>
            <a:r>
              <a:rPr lang="uk-UA" u="sng" dirty="0"/>
              <a:t>комплекс реабілітаційних заходів </a:t>
            </a:r>
            <a:r>
              <a:rPr lang="uk-UA" u="sng" dirty="0" smtClean="0"/>
              <a:t>включають: </a:t>
            </a:r>
          </a:p>
          <a:p>
            <a:pPr marL="285750" indent="-285750">
              <a:buFont typeface="Wingdings" panose="05000000000000000000" pitchFamily="2" charset="2"/>
              <a:buChar char="Ø"/>
            </a:pPr>
            <a:r>
              <a:rPr lang="uk-UA" dirty="0" smtClean="0"/>
              <a:t>фізіотерапію</a:t>
            </a:r>
            <a:r>
              <a:rPr lang="uk-UA" dirty="0"/>
              <a:t>, </a:t>
            </a:r>
            <a:endParaRPr lang="uk-UA" dirty="0" smtClean="0"/>
          </a:p>
          <a:p>
            <a:pPr marL="285750" indent="-285750">
              <a:buFont typeface="Wingdings" panose="05000000000000000000" pitchFamily="2" charset="2"/>
              <a:buChar char="Ø"/>
            </a:pPr>
            <a:r>
              <a:rPr lang="uk-UA" dirty="0" smtClean="0"/>
              <a:t>лікування </a:t>
            </a:r>
            <a:r>
              <a:rPr lang="uk-UA" dirty="0"/>
              <a:t>положенням, </a:t>
            </a:r>
            <a:endParaRPr lang="uk-UA" dirty="0" smtClean="0"/>
          </a:p>
          <a:p>
            <a:pPr marL="285750" indent="-285750">
              <a:buFont typeface="Wingdings" panose="05000000000000000000" pitchFamily="2" charset="2"/>
              <a:buChar char="Ø"/>
            </a:pPr>
            <a:r>
              <a:rPr lang="uk-UA" dirty="0" smtClean="0"/>
              <a:t>іммобілізацію ураженого відділу хребта, </a:t>
            </a:r>
          </a:p>
          <a:p>
            <a:pPr marL="285750" indent="-285750">
              <a:buFont typeface="Wingdings" panose="05000000000000000000" pitchFamily="2" charset="2"/>
              <a:buChar char="Ø"/>
            </a:pPr>
            <a:r>
              <a:rPr lang="uk-UA" dirty="0" smtClean="0"/>
              <a:t>спеціальну </a:t>
            </a:r>
            <a:r>
              <a:rPr lang="uk-UA" dirty="0"/>
              <a:t>ЛГ, </a:t>
            </a:r>
            <a:endParaRPr lang="uk-UA" dirty="0" smtClean="0"/>
          </a:p>
          <a:p>
            <a:pPr marL="285750" indent="-285750">
              <a:buFont typeface="Wingdings" panose="05000000000000000000" pitchFamily="2" charset="2"/>
              <a:buChar char="Ø"/>
            </a:pPr>
            <a:r>
              <a:rPr lang="uk-UA" dirty="0" smtClean="0"/>
              <a:t>витягування </a:t>
            </a:r>
            <a:r>
              <a:rPr lang="uk-UA" dirty="0"/>
              <a:t>хребта, </a:t>
            </a:r>
            <a:endParaRPr lang="uk-UA" dirty="0" smtClean="0"/>
          </a:p>
          <a:p>
            <a:pPr marL="285750" indent="-285750">
              <a:buFont typeface="Wingdings" panose="05000000000000000000" pitchFamily="2" charset="2"/>
              <a:buChar char="Ø"/>
            </a:pPr>
            <a:r>
              <a:rPr lang="uk-UA" dirty="0" err="1" smtClean="0"/>
              <a:t>гідрокінезотерапію</a:t>
            </a:r>
            <a:r>
              <a:rPr lang="uk-UA" dirty="0"/>
              <a:t>, </a:t>
            </a:r>
            <a:endParaRPr lang="uk-UA" dirty="0" smtClean="0"/>
          </a:p>
          <a:p>
            <a:pPr marL="285750" indent="-285750">
              <a:buFont typeface="Wingdings" panose="05000000000000000000" pitchFamily="2" charset="2"/>
              <a:buChar char="Ø"/>
            </a:pPr>
            <a:r>
              <a:rPr lang="uk-UA" dirty="0" smtClean="0"/>
              <a:t>різні </a:t>
            </a:r>
            <a:r>
              <a:rPr lang="uk-UA" dirty="0"/>
              <a:t>види масажу (ручного, точкового, підводного</a:t>
            </a:r>
            <a:r>
              <a:rPr lang="uk-UA" dirty="0" smtClean="0"/>
              <a:t>) і мануальну </a:t>
            </a:r>
            <a:r>
              <a:rPr lang="uk-UA" dirty="0"/>
              <a:t>терапію, </a:t>
            </a:r>
          </a:p>
          <a:p>
            <a:pPr marL="285750" indent="-285750">
              <a:buFont typeface="Wingdings" panose="05000000000000000000" pitchFamily="2" charset="2"/>
              <a:buChar char="Ø"/>
            </a:pPr>
            <a:r>
              <a:rPr lang="uk-UA" dirty="0" err="1" smtClean="0"/>
              <a:t>рефлексотерапію</a:t>
            </a:r>
            <a:r>
              <a:rPr lang="uk-UA" dirty="0"/>
              <a:t>, </a:t>
            </a:r>
            <a:endParaRPr lang="uk-UA" dirty="0" smtClean="0"/>
          </a:p>
          <a:p>
            <a:pPr marL="285750" indent="-285750">
              <a:buFont typeface="Wingdings" panose="05000000000000000000" pitchFamily="2" charset="2"/>
              <a:buChar char="Ø"/>
            </a:pPr>
            <a:r>
              <a:rPr lang="uk-UA" dirty="0" smtClean="0"/>
              <a:t>санаторно-курортне </a:t>
            </a:r>
            <a:r>
              <a:rPr lang="uk-UA" dirty="0"/>
              <a:t>лікування та дієтотерапію</a:t>
            </a:r>
            <a:r>
              <a:rPr lang="uk-UA" dirty="0" smtClean="0"/>
              <a:t>.</a:t>
            </a:r>
            <a:endParaRPr lang="ru-RU" dirty="0"/>
          </a:p>
        </p:txBody>
      </p:sp>
    </p:spTree>
    <p:extLst>
      <p:ext uri="{BB962C8B-B14F-4D97-AF65-F5344CB8AC3E}">
        <p14:creationId xmlns:p14="http://schemas.microsoft.com/office/powerpoint/2010/main" val="29420055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16632"/>
            <a:ext cx="9144000" cy="990600"/>
          </a:xfrm>
        </p:spPr>
        <p:txBody>
          <a:bodyPr>
            <a:noAutofit/>
          </a:bodyPr>
          <a:lstStyle/>
          <a:p>
            <a:pPr algn="ctr"/>
            <a:r>
              <a:rPr lang="uk-UA" b="1" dirty="0"/>
              <a:t>Фізична реабілітація при поперековому </a:t>
            </a:r>
            <a:r>
              <a:rPr lang="uk-UA" b="1" dirty="0" smtClean="0"/>
              <a:t>остеохондрозі</a:t>
            </a:r>
            <a:endParaRPr lang="ru-RU" dirty="0"/>
          </a:p>
        </p:txBody>
      </p:sp>
      <p:sp>
        <p:nvSpPr>
          <p:cNvPr id="3" name="Прямоугольник 2"/>
          <p:cNvSpPr/>
          <p:nvPr/>
        </p:nvSpPr>
        <p:spPr>
          <a:xfrm>
            <a:off x="539552" y="1490008"/>
            <a:ext cx="8246809" cy="646331"/>
          </a:xfrm>
          <a:prstGeom prst="rect">
            <a:avLst/>
          </a:prstGeom>
        </p:spPr>
        <p:txBody>
          <a:bodyPr wrap="none">
            <a:spAutoFit/>
          </a:bodyPr>
          <a:lstStyle/>
          <a:p>
            <a:r>
              <a:rPr lang="uk-UA" sz="3600" b="1" i="1" dirty="0"/>
              <a:t>ФР при гострому больовому синдромі </a:t>
            </a:r>
            <a:r>
              <a:rPr lang="uk-UA" sz="3600" b="1" i="1" dirty="0" smtClean="0"/>
              <a:t>:</a:t>
            </a:r>
            <a:endParaRPr lang="ru-RU" sz="3600" b="1" dirty="0"/>
          </a:p>
        </p:txBody>
      </p:sp>
      <p:sp>
        <p:nvSpPr>
          <p:cNvPr id="4" name="Прямоугольник 3"/>
          <p:cNvSpPr/>
          <p:nvPr/>
        </p:nvSpPr>
        <p:spPr>
          <a:xfrm>
            <a:off x="112949" y="2060848"/>
            <a:ext cx="8059451" cy="2554545"/>
          </a:xfrm>
          <a:prstGeom prst="rect">
            <a:avLst/>
          </a:prstGeom>
        </p:spPr>
        <p:txBody>
          <a:bodyPr wrap="square">
            <a:spAutoFit/>
          </a:bodyPr>
          <a:lstStyle/>
          <a:p>
            <a:pPr marL="285750" indent="-285750">
              <a:buFont typeface="Wingdings" panose="05000000000000000000" pitchFamily="2" charset="2"/>
              <a:buChar char="q"/>
            </a:pPr>
            <a:r>
              <a:rPr lang="uk-UA" sz="2000" dirty="0"/>
              <a:t>щодня проводиться масаж з ручним </a:t>
            </a:r>
            <a:r>
              <a:rPr lang="uk-UA" sz="2000" dirty="0" err="1"/>
              <a:t>витяжінням</a:t>
            </a:r>
            <a:r>
              <a:rPr lang="uk-UA" sz="2000" dirty="0"/>
              <a:t> хребта і розтягненням м'язів у больовій області, </a:t>
            </a:r>
            <a:endParaRPr lang="uk-UA" sz="2000" dirty="0" smtClean="0"/>
          </a:p>
          <a:p>
            <a:pPr marL="285750" indent="-285750">
              <a:buFont typeface="Wingdings" panose="05000000000000000000" pitchFamily="2" charset="2"/>
              <a:buChar char="q"/>
            </a:pPr>
            <a:r>
              <a:rPr lang="uk-UA" sz="2000" dirty="0" smtClean="0"/>
              <a:t>втирання </a:t>
            </a:r>
            <a:r>
              <a:rPr lang="uk-UA" sz="2000" dirty="0"/>
              <a:t>знеболюючих мазей (</a:t>
            </a:r>
            <a:r>
              <a:rPr lang="uk-UA" sz="2000" dirty="0" err="1"/>
              <a:t>фіналгон</a:t>
            </a:r>
            <a:r>
              <a:rPr lang="uk-UA" sz="2000" dirty="0"/>
              <a:t>, </a:t>
            </a:r>
            <a:r>
              <a:rPr lang="uk-UA" sz="2000" dirty="0" err="1"/>
              <a:t>апізатрон</a:t>
            </a:r>
            <a:r>
              <a:rPr lang="uk-UA" sz="2000" dirty="0"/>
              <a:t>, </a:t>
            </a:r>
            <a:r>
              <a:rPr lang="uk-UA" sz="2000" dirty="0" err="1"/>
              <a:t>никофлекс</a:t>
            </a:r>
            <a:r>
              <a:rPr lang="uk-UA" sz="2000" dirty="0"/>
              <a:t> та ін.), </a:t>
            </a:r>
            <a:endParaRPr lang="uk-UA" sz="2000" dirty="0" smtClean="0"/>
          </a:p>
          <a:p>
            <a:pPr marL="285750" indent="-285750">
              <a:buFont typeface="Wingdings" panose="05000000000000000000" pitchFamily="2" charset="2"/>
              <a:buChar char="q"/>
            </a:pPr>
            <a:r>
              <a:rPr lang="uk-UA" sz="2000" dirty="0" smtClean="0"/>
              <a:t>цілодобове </a:t>
            </a:r>
            <a:r>
              <a:rPr lang="uk-UA" sz="2000" dirty="0"/>
              <a:t>носіння вовняної тканини на голе тіло в області больового синдрому, </a:t>
            </a:r>
            <a:endParaRPr lang="uk-UA" sz="2000" dirty="0" smtClean="0"/>
          </a:p>
          <a:p>
            <a:pPr marL="285750" indent="-285750">
              <a:buFont typeface="Wingdings" panose="05000000000000000000" pitchFamily="2" charset="2"/>
              <a:buChar char="q"/>
            </a:pPr>
            <a:r>
              <a:rPr lang="uk-UA" sz="2000" dirty="0" smtClean="0"/>
              <a:t>іммобілізація грудних </a:t>
            </a:r>
            <a:r>
              <a:rPr lang="uk-UA" sz="2000" dirty="0"/>
              <a:t>і поперекових хребців еластичними </a:t>
            </a:r>
            <a:r>
              <a:rPr lang="uk-UA" sz="2000" dirty="0" smtClean="0"/>
              <a:t>бинтами, або спеціальними бандажами, </a:t>
            </a:r>
          </a:p>
          <a:p>
            <a:pPr marL="285750" indent="-285750">
              <a:buFont typeface="Wingdings" panose="05000000000000000000" pitchFamily="2" charset="2"/>
              <a:buChar char="q"/>
            </a:pPr>
            <a:r>
              <a:rPr lang="uk-UA" sz="2000" b="1" dirty="0" smtClean="0"/>
              <a:t>фізичні </a:t>
            </a:r>
            <a:r>
              <a:rPr lang="uk-UA" sz="2000" b="1" dirty="0"/>
              <a:t>вправи при больовому синдромі не </a:t>
            </a:r>
            <a:r>
              <a:rPr lang="uk-UA" sz="2000" b="1" dirty="0" smtClean="0"/>
              <a:t>застосовуються</a:t>
            </a:r>
            <a:r>
              <a:rPr lang="uk-UA" sz="2000" dirty="0" smtClean="0"/>
              <a:t>!!!</a:t>
            </a:r>
            <a:endParaRPr lang="ru-RU" sz="2000" dirty="0"/>
          </a:p>
        </p:txBody>
      </p:sp>
      <p:pic>
        <p:nvPicPr>
          <p:cNvPr id="10248" name="Picture 8" descr="Виды мазей, применяемых при растяжении связок плеч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4615393"/>
            <a:ext cx="5256584" cy="2206208"/>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Позвоночник. Мазь Ильи Муромца"/>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104" y="4615393"/>
            <a:ext cx="3580656" cy="2211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28519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Рекомендации при вытяжении позвоночника"/>
          <p:cNvPicPr>
            <a:picLocks noChangeAspect="1" noChangeArrowheads="1"/>
          </p:cNvPicPr>
          <p:nvPr/>
        </p:nvPicPr>
        <p:blipFill rotWithShape="1">
          <a:blip r:embed="rId2">
            <a:extLst>
              <a:ext uri="{28A0092B-C50C-407E-A947-70E740481C1C}">
                <a14:useLocalDpi xmlns:a14="http://schemas.microsoft.com/office/drawing/2010/main" val="0"/>
              </a:ext>
            </a:extLst>
          </a:blip>
          <a:srcRect l="1753" t="50000" b="6725"/>
          <a:stretch/>
        </p:blipFill>
        <p:spPr bwMode="auto">
          <a:xfrm>
            <a:off x="1597438" y="3170130"/>
            <a:ext cx="7392820" cy="1788934"/>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0" y="188640"/>
            <a:ext cx="9144000" cy="990600"/>
          </a:xfrm>
        </p:spPr>
        <p:txBody>
          <a:bodyPr>
            <a:noAutofit/>
          </a:bodyPr>
          <a:lstStyle/>
          <a:p>
            <a:pPr algn="ctr"/>
            <a:r>
              <a:rPr lang="uk-UA" sz="4000" b="1" dirty="0" smtClean="0"/>
              <a:t>Масаж </a:t>
            </a:r>
            <a:r>
              <a:rPr lang="uk-UA" sz="4000" b="1" dirty="0"/>
              <a:t>з ручним </a:t>
            </a:r>
            <a:r>
              <a:rPr lang="uk-UA" sz="4000" b="1" dirty="0" smtClean="0"/>
              <a:t>витягуванням </a:t>
            </a:r>
            <a:r>
              <a:rPr lang="uk-UA" sz="4000" b="1" dirty="0"/>
              <a:t>хребта і розтягненням м'язів у больовій області</a:t>
            </a:r>
            <a:endParaRPr lang="ru-RU" sz="4000" b="1" dirty="0"/>
          </a:p>
        </p:txBody>
      </p:sp>
      <p:pic>
        <p:nvPicPr>
          <p:cNvPr id="4100" name="Picture 4" descr="Мануальное вытяжение позвоночника - PDF Скачать Бесплатно"/>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9735" y="4959064"/>
            <a:ext cx="2448273" cy="167218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Мануальное вытяжение позвоночника - PDF Скачать Бесплатно"/>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7904" y="4941168"/>
            <a:ext cx="2283718" cy="16900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Мануальное вытяжение позвоночника - PDF Скачать Бесплатно"/>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592" y="4941169"/>
            <a:ext cx="2304256" cy="169007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Рекомендации при вытяжении позвоночника"/>
          <p:cNvPicPr>
            <a:picLocks noChangeAspect="1" noChangeArrowheads="1"/>
          </p:cNvPicPr>
          <p:nvPr/>
        </p:nvPicPr>
        <p:blipFill rotWithShape="1">
          <a:blip r:embed="rId2">
            <a:extLst>
              <a:ext uri="{28A0092B-C50C-407E-A947-70E740481C1C}">
                <a14:useLocalDpi xmlns:a14="http://schemas.microsoft.com/office/drawing/2010/main" val="0"/>
              </a:ext>
            </a:extLst>
          </a:blip>
          <a:srcRect l="35350" t="2410" b="56169"/>
          <a:stretch/>
        </p:blipFill>
        <p:spPr bwMode="auto">
          <a:xfrm>
            <a:off x="556320" y="1525970"/>
            <a:ext cx="4864773" cy="1712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29776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44252" y="116632"/>
            <a:ext cx="8153400" cy="990600"/>
          </a:xfrm>
        </p:spPr>
        <p:txBody>
          <a:bodyPr>
            <a:noAutofit/>
          </a:bodyPr>
          <a:lstStyle/>
          <a:p>
            <a:pPr algn="ctr"/>
            <a:r>
              <a:rPr lang="uk-UA" b="1" dirty="0" smtClean="0"/>
              <a:t>Пояси вовняні для поперекового відділу хребта</a:t>
            </a:r>
            <a:endParaRPr lang="ru-RU" b="1" dirty="0"/>
          </a:p>
        </p:txBody>
      </p:sp>
      <p:pic>
        <p:nvPicPr>
          <p:cNvPr id="11268" name="Picture 4" descr="Пояс согревающий на поясницу Пояс из овечьей шерсти Алком 2033 в ..."/>
          <p:cNvPicPr>
            <a:picLocks noChangeAspect="1" noChangeArrowheads="1"/>
          </p:cNvPicPr>
          <p:nvPr/>
        </p:nvPicPr>
        <p:blipFill rotWithShape="1">
          <a:blip r:embed="rId2">
            <a:extLst>
              <a:ext uri="{28A0092B-C50C-407E-A947-70E740481C1C}">
                <a14:useLocalDpi xmlns:a14="http://schemas.microsoft.com/office/drawing/2010/main" val="0"/>
              </a:ext>
            </a:extLst>
          </a:blip>
          <a:srcRect t="9654"/>
          <a:stretch/>
        </p:blipFill>
        <p:spPr bwMode="auto">
          <a:xfrm>
            <a:off x="123418" y="1589620"/>
            <a:ext cx="3224446" cy="4910250"/>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Архів Согревающий пояс из овечьей шерсти, лечебный пояс для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152" y="4385095"/>
            <a:ext cx="3096344" cy="2343151"/>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Архів Согревающий пояс из овечьей шерсти, лечебный пояс для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1880" y="4385095"/>
            <a:ext cx="2381250" cy="1914525"/>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Архив Лечебный пояс из верблюжьей шерсти, согревающий пояс для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1880" y="1589620"/>
            <a:ext cx="3384376" cy="2496662"/>
          </a:xfrm>
          <a:prstGeom prst="rect">
            <a:avLst/>
          </a:prstGeom>
          <a:noFill/>
          <a:extLst>
            <a:ext uri="{909E8E84-426E-40DD-AFC4-6F175D3DCCD1}">
              <a14:hiddenFill xmlns:a14="http://schemas.microsoft.com/office/drawing/2010/main">
                <a:solidFill>
                  <a:srgbClr val="FFFFFF"/>
                </a:solidFill>
              </a14:hiddenFill>
            </a:ext>
          </a:extLst>
        </p:spPr>
      </p:pic>
      <p:pic>
        <p:nvPicPr>
          <p:cNvPr id="11276" name="Picture 12" descr="Пояс согревающий из мериносовой шерсти СКИДКА ТМ Доктор Шерсть по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92280" y="1589620"/>
            <a:ext cx="1733550" cy="2638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87373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8" name="Picture 10" descr="Для мужчин Для женщин регулируемая поза корректор Вернуться ремни ..."/>
          <p:cNvPicPr>
            <a:picLocks noChangeAspect="1" noChangeArrowheads="1"/>
          </p:cNvPicPr>
          <p:nvPr/>
        </p:nvPicPr>
        <p:blipFill rotWithShape="1">
          <a:blip r:embed="rId2">
            <a:extLst>
              <a:ext uri="{28A0092B-C50C-407E-A947-70E740481C1C}">
                <a14:useLocalDpi xmlns:a14="http://schemas.microsoft.com/office/drawing/2010/main" val="0"/>
              </a:ext>
            </a:extLst>
          </a:blip>
          <a:srcRect t="11680"/>
          <a:stretch/>
        </p:blipFill>
        <p:spPr bwMode="auto">
          <a:xfrm>
            <a:off x="467544" y="2348880"/>
            <a:ext cx="5486607" cy="4406182"/>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0" y="116632"/>
            <a:ext cx="9144000" cy="990600"/>
          </a:xfrm>
        </p:spPr>
        <p:txBody>
          <a:bodyPr>
            <a:noAutofit/>
          </a:bodyPr>
          <a:lstStyle/>
          <a:p>
            <a:pPr algn="ctr"/>
            <a:r>
              <a:rPr lang="uk-UA" sz="4800" b="1" dirty="0"/>
              <a:t>Бандажі </a:t>
            </a:r>
            <a:r>
              <a:rPr lang="uk-UA" sz="4800" b="1" dirty="0" smtClean="0"/>
              <a:t>та корсети для фіксації </a:t>
            </a:r>
            <a:br>
              <a:rPr lang="uk-UA" sz="4800" b="1" dirty="0" smtClean="0"/>
            </a:br>
            <a:r>
              <a:rPr lang="uk-UA" sz="4800" b="1" dirty="0" smtClean="0"/>
              <a:t>грудних </a:t>
            </a:r>
            <a:r>
              <a:rPr lang="uk-UA" sz="4800" b="1" dirty="0"/>
              <a:t>і поперекових </a:t>
            </a:r>
            <a:r>
              <a:rPr lang="uk-UA" sz="4800" b="1" dirty="0" smtClean="0"/>
              <a:t>хребців</a:t>
            </a:r>
            <a:endParaRPr lang="ru-RU" sz="4800" b="1" dirty="0"/>
          </a:p>
        </p:txBody>
      </p:sp>
      <p:pic>
        <p:nvPicPr>
          <p:cNvPr id="12292" name="Picture 4" descr="Бандаж на спину поддерживающий"/>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097"/>
          <a:stretch/>
        </p:blipFill>
        <p:spPr bwMode="auto">
          <a:xfrm>
            <a:off x="6816987" y="1513202"/>
            <a:ext cx="2088813" cy="2187625"/>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Корректор осанки для мужчин и женщин, сколиозный корсет для спины ..."/>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189" r="6205"/>
          <a:stretch/>
        </p:blipFill>
        <p:spPr bwMode="auto">
          <a:xfrm>
            <a:off x="4521115" y="1884935"/>
            <a:ext cx="2316995" cy="2664296"/>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Корсет ортопедический грудо-поясничный жесткий Orlett LSO-991 ..."/>
          <p:cNvPicPr>
            <a:picLocks noChangeAspect="1" noChangeArrowheads="1"/>
          </p:cNvPicPr>
          <p:nvPr/>
        </p:nvPicPr>
        <p:blipFill rotWithShape="1">
          <a:blip r:embed="rId5">
            <a:extLst>
              <a:ext uri="{28A0092B-C50C-407E-A947-70E740481C1C}">
                <a14:useLocalDpi xmlns:a14="http://schemas.microsoft.com/office/drawing/2010/main" val="0"/>
              </a:ext>
            </a:extLst>
          </a:blip>
          <a:srcRect l="14360" r="14656"/>
          <a:stretch/>
        </p:blipFill>
        <p:spPr bwMode="auto">
          <a:xfrm>
            <a:off x="6804248" y="3789040"/>
            <a:ext cx="2335268" cy="3068960"/>
          </a:xfrm>
          <a:prstGeom prst="rect">
            <a:avLst/>
          </a:prstGeom>
          <a:noFill/>
          <a:extLst>
            <a:ext uri="{909E8E84-426E-40DD-AFC4-6F175D3DCCD1}">
              <a14:hiddenFill xmlns:a14="http://schemas.microsoft.com/office/drawing/2010/main">
                <a:solidFill>
                  <a:srgbClr val="FFFFFF"/>
                </a:solidFill>
              </a14:hiddenFill>
            </a:ext>
          </a:extLst>
        </p:spPr>
      </p:pic>
      <p:pic>
        <p:nvPicPr>
          <p:cNvPr id="12300" name="Picture 12" descr="Утягивающий бандаж для поднятия тяжестей Пояс для поддержки спины ..."/>
          <p:cNvPicPr>
            <a:picLocks noChangeAspect="1" noChangeArrowheads="1"/>
          </p:cNvPicPr>
          <p:nvPr/>
        </p:nvPicPr>
        <p:blipFill rotWithShape="1">
          <a:blip r:embed="rId6">
            <a:extLst>
              <a:ext uri="{28A0092B-C50C-407E-A947-70E740481C1C}">
                <a14:useLocalDpi xmlns:a14="http://schemas.microsoft.com/office/drawing/2010/main" val="0"/>
              </a:ext>
            </a:extLst>
          </a:blip>
          <a:srcRect l="43153" t="11082"/>
          <a:stretch/>
        </p:blipFill>
        <p:spPr bwMode="auto">
          <a:xfrm>
            <a:off x="21681" y="1524617"/>
            <a:ext cx="1886023" cy="2264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66353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10498" y="1772816"/>
            <a:ext cx="8496944" cy="3785652"/>
          </a:xfrm>
          <a:prstGeom prst="rect">
            <a:avLst/>
          </a:prstGeom>
        </p:spPr>
        <p:txBody>
          <a:bodyPr wrap="square">
            <a:spAutoFit/>
          </a:bodyPr>
          <a:lstStyle/>
          <a:p>
            <a:r>
              <a:rPr lang="uk-UA" sz="4000" b="1" i="1" u="sng" dirty="0" smtClean="0"/>
              <a:t>Методи фізичної реабілітації: </a:t>
            </a:r>
          </a:p>
          <a:p>
            <a:pPr marL="285750" indent="-285750">
              <a:buFont typeface="Wingdings" panose="05000000000000000000" pitchFamily="2" charset="2"/>
              <a:buChar char="q"/>
            </a:pPr>
            <a:r>
              <a:rPr lang="uk-UA" sz="4000" i="1" dirty="0" smtClean="0"/>
              <a:t>Лікувальна </a:t>
            </a:r>
            <a:r>
              <a:rPr lang="uk-UA" sz="4000" i="1" dirty="0"/>
              <a:t>фізична </a:t>
            </a:r>
            <a:r>
              <a:rPr lang="uk-UA" sz="4000" i="1" dirty="0" smtClean="0"/>
              <a:t>культура</a:t>
            </a:r>
          </a:p>
          <a:p>
            <a:pPr marL="285750" indent="-285750">
              <a:buFont typeface="Wingdings" panose="05000000000000000000" pitchFamily="2" charset="2"/>
              <a:buChar char="q"/>
            </a:pPr>
            <a:r>
              <a:rPr lang="uk-UA" sz="4000" i="1" dirty="0" smtClean="0"/>
              <a:t>Лікувальний масаж</a:t>
            </a:r>
          </a:p>
          <a:p>
            <a:pPr marL="285750" indent="-285750">
              <a:buFont typeface="Wingdings" panose="05000000000000000000" pitchFamily="2" charset="2"/>
              <a:buChar char="q"/>
            </a:pPr>
            <a:r>
              <a:rPr lang="uk-UA" sz="4000" i="1" dirty="0" err="1" smtClean="0"/>
              <a:t>Гідрокінезотерпія</a:t>
            </a:r>
            <a:endParaRPr lang="uk-UA" sz="4000" i="1" dirty="0" smtClean="0"/>
          </a:p>
          <a:p>
            <a:pPr marL="285750" indent="-285750">
              <a:buFont typeface="Wingdings" panose="05000000000000000000" pitchFamily="2" charset="2"/>
              <a:buChar char="q"/>
            </a:pPr>
            <a:r>
              <a:rPr lang="uk-UA" sz="4000" i="1" dirty="0" smtClean="0"/>
              <a:t>Апаратна і природна фізіотерапія</a:t>
            </a:r>
            <a:endParaRPr lang="en-US" sz="4000" i="1" dirty="0"/>
          </a:p>
          <a:p>
            <a:pPr marL="285750" indent="-285750">
              <a:buFont typeface="Wingdings" panose="05000000000000000000" pitchFamily="2" charset="2"/>
              <a:buChar char="q"/>
            </a:pPr>
            <a:r>
              <a:rPr lang="uk-UA" sz="4000" i="1" dirty="0" err="1" smtClean="0"/>
              <a:t>Тракційна</a:t>
            </a:r>
            <a:r>
              <a:rPr lang="uk-UA" sz="4000" i="1" dirty="0" smtClean="0"/>
              <a:t> терапія</a:t>
            </a:r>
          </a:p>
        </p:txBody>
      </p:sp>
      <p:sp>
        <p:nvSpPr>
          <p:cNvPr id="4" name="Заголовок 3"/>
          <p:cNvSpPr>
            <a:spLocks noGrp="1"/>
          </p:cNvSpPr>
          <p:nvPr>
            <p:ph type="title"/>
          </p:nvPr>
        </p:nvSpPr>
        <p:spPr>
          <a:xfrm>
            <a:off x="611560" y="260648"/>
            <a:ext cx="8149796" cy="923330"/>
          </a:xfrm>
          <a:prstGeom prst="rect">
            <a:avLst/>
          </a:prstGeom>
        </p:spPr>
        <p:txBody>
          <a:bodyPr wrap="none">
            <a:spAutoFit/>
          </a:bodyPr>
          <a:lstStyle/>
          <a:p>
            <a:pPr algn="ctr"/>
            <a:r>
              <a:rPr lang="uk-UA" sz="5400" b="1" i="1" dirty="0"/>
              <a:t>ФР </a:t>
            </a:r>
            <a:r>
              <a:rPr lang="uk-UA" sz="5400" b="1" i="1" dirty="0" smtClean="0"/>
              <a:t>у </a:t>
            </a:r>
            <a:r>
              <a:rPr lang="uk-UA" sz="5400" b="1" i="1" dirty="0" err="1" smtClean="0"/>
              <a:t>підгострому</a:t>
            </a:r>
            <a:r>
              <a:rPr lang="uk-UA" sz="5400" b="1" i="1" dirty="0" smtClean="0"/>
              <a:t> періоді:</a:t>
            </a:r>
            <a:endParaRPr lang="ru-RU" sz="5400" b="1" dirty="0"/>
          </a:p>
        </p:txBody>
      </p:sp>
    </p:spTree>
    <p:extLst>
      <p:ext uri="{BB962C8B-B14F-4D97-AF65-F5344CB8AC3E}">
        <p14:creationId xmlns:p14="http://schemas.microsoft.com/office/powerpoint/2010/main" val="6195077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28600"/>
            <a:ext cx="9144000" cy="990600"/>
          </a:xfrm>
        </p:spPr>
        <p:txBody>
          <a:bodyPr>
            <a:normAutofit/>
          </a:bodyPr>
          <a:lstStyle/>
          <a:p>
            <a:pPr algn="ctr"/>
            <a:r>
              <a:rPr lang="uk-UA" sz="5400" b="1" dirty="0" smtClean="0"/>
              <a:t>Витягування (</a:t>
            </a:r>
            <a:r>
              <a:rPr lang="uk-UA" sz="5400" b="1" dirty="0" err="1" smtClean="0"/>
              <a:t>тракція</a:t>
            </a:r>
            <a:r>
              <a:rPr lang="uk-UA" sz="5400" b="1" dirty="0" smtClean="0"/>
              <a:t>) хребта</a:t>
            </a:r>
            <a:endParaRPr lang="ru-RU" sz="5400" b="1" dirty="0"/>
          </a:p>
        </p:txBody>
      </p:sp>
      <p:sp>
        <p:nvSpPr>
          <p:cNvPr id="6" name="Прямоугольник 5"/>
          <p:cNvSpPr/>
          <p:nvPr/>
        </p:nvSpPr>
        <p:spPr>
          <a:xfrm>
            <a:off x="107505" y="1628800"/>
            <a:ext cx="8928992" cy="5078313"/>
          </a:xfrm>
          <a:prstGeom prst="rect">
            <a:avLst/>
          </a:prstGeom>
          <a:solidFill>
            <a:schemeClr val="accent1">
              <a:lumMod val="20000"/>
              <a:lumOff val="80000"/>
            </a:schemeClr>
          </a:solidFill>
          <a:ln w="57150">
            <a:solidFill>
              <a:schemeClr val="accent2">
                <a:lumMod val="75000"/>
              </a:schemeClr>
            </a:solidFill>
          </a:ln>
        </p:spPr>
        <p:txBody>
          <a:bodyPr wrap="square">
            <a:spAutoFit/>
          </a:bodyPr>
          <a:lstStyle/>
          <a:p>
            <a:r>
              <a:rPr lang="uk-UA" dirty="0"/>
              <a:t>Витягування хребта </a:t>
            </a:r>
            <a:r>
              <a:rPr lang="uk-UA" u="sng" dirty="0"/>
              <a:t>можна проводити тільки при наявності спондильозу та грижі</a:t>
            </a:r>
            <a:r>
              <a:rPr lang="uk-UA" dirty="0"/>
              <a:t>, тобто на ІІІ і ІV стадії розвитку остеохондрозу. </a:t>
            </a:r>
            <a:endParaRPr lang="uk-UA" dirty="0" smtClean="0"/>
          </a:p>
          <a:p>
            <a:r>
              <a:rPr lang="uk-UA" b="1" i="1" dirty="0" smtClean="0"/>
              <a:t>На </a:t>
            </a:r>
            <a:r>
              <a:rPr lang="uk-UA" b="1" i="1" dirty="0"/>
              <a:t>І і ІІ стадіях розвитку остеохондрозу </a:t>
            </a:r>
            <a:r>
              <a:rPr lang="uk-UA" b="1" i="1" dirty="0" err="1"/>
              <a:t>тракцію</a:t>
            </a:r>
            <a:r>
              <a:rPr lang="uk-UA" b="1" i="1" dirty="0"/>
              <a:t> застосовувати заборонено!</a:t>
            </a:r>
            <a:endParaRPr lang="ru-RU" b="1" dirty="0"/>
          </a:p>
          <a:p>
            <a:r>
              <a:rPr lang="uk-UA" u="sng" dirty="0"/>
              <a:t>Крім того </a:t>
            </a:r>
            <a:r>
              <a:rPr lang="uk-UA" u="sng" dirty="0" smtClean="0"/>
              <a:t>витягування хребта </a:t>
            </a:r>
            <a:r>
              <a:rPr lang="uk-UA" u="sng" dirty="0"/>
              <a:t>не можна проводити при наявності в анамнезі:</a:t>
            </a:r>
            <a:endParaRPr lang="ru-RU" dirty="0"/>
          </a:p>
          <a:p>
            <a:pPr marL="285750" indent="-285750">
              <a:buFont typeface="Wingdings" panose="05000000000000000000" pitchFamily="2" charset="2"/>
              <a:buChar char="Ø"/>
            </a:pPr>
            <a:r>
              <a:rPr lang="uk-UA" dirty="0" smtClean="0"/>
              <a:t>супутнього остеопорозу;</a:t>
            </a:r>
            <a:endParaRPr lang="ru-RU" dirty="0" smtClean="0"/>
          </a:p>
          <a:p>
            <a:pPr marL="285750" indent="-285750">
              <a:buFont typeface="Wingdings" panose="05000000000000000000" pitchFamily="2" charset="2"/>
              <a:buChar char="Ø"/>
            </a:pPr>
            <a:r>
              <a:rPr lang="uk-UA" dirty="0" smtClean="0"/>
              <a:t>супутніх артритів;</a:t>
            </a:r>
            <a:endParaRPr lang="ru-RU" dirty="0" smtClean="0"/>
          </a:p>
          <a:p>
            <a:pPr marL="285750" indent="-285750">
              <a:buFont typeface="Wingdings" panose="05000000000000000000" pitchFamily="2" charset="2"/>
              <a:buChar char="Ø"/>
            </a:pPr>
            <a:r>
              <a:rPr lang="uk-UA" dirty="0" smtClean="0"/>
              <a:t>певних видах гриж; </a:t>
            </a:r>
            <a:endParaRPr lang="ru-RU" dirty="0" smtClean="0"/>
          </a:p>
          <a:p>
            <a:pPr marL="285750" indent="-285750">
              <a:buFont typeface="Wingdings" panose="05000000000000000000" pitchFamily="2" charset="2"/>
              <a:buChar char="Ø"/>
            </a:pPr>
            <a:r>
              <a:rPr lang="uk-UA" dirty="0" smtClean="0"/>
              <a:t>важких переломів хребта;</a:t>
            </a:r>
            <a:endParaRPr lang="ru-RU" dirty="0" smtClean="0"/>
          </a:p>
          <a:p>
            <a:pPr marL="285750" indent="-285750">
              <a:buFont typeface="Wingdings" panose="05000000000000000000" pitchFamily="2" charset="2"/>
              <a:buChar char="Ø"/>
            </a:pPr>
            <a:r>
              <a:rPr lang="uk-UA" dirty="0" smtClean="0"/>
              <a:t>супутніх захворювань серцево-судинної системи;</a:t>
            </a:r>
          </a:p>
          <a:p>
            <a:pPr marL="285750" indent="-285750">
              <a:buFont typeface="Wingdings" panose="05000000000000000000" pitchFamily="2" charset="2"/>
              <a:buChar char="Ø"/>
            </a:pPr>
            <a:r>
              <a:rPr lang="uk-UA" dirty="0" smtClean="0"/>
              <a:t>порушення кровотворення;</a:t>
            </a:r>
            <a:endParaRPr lang="ru-RU" dirty="0" smtClean="0"/>
          </a:p>
          <a:p>
            <a:pPr marL="285750" indent="-285750">
              <a:buFont typeface="Wingdings" panose="05000000000000000000" pitchFamily="2" charset="2"/>
              <a:buChar char="Ø"/>
            </a:pPr>
            <a:r>
              <a:rPr lang="uk-UA" dirty="0" smtClean="0"/>
              <a:t>супутньої сечокам’яній хворобі;</a:t>
            </a:r>
            <a:endParaRPr lang="ru-RU" dirty="0" smtClean="0"/>
          </a:p>
          <a:p>
            <a:pPr marL="285750" indent="-285750">
              <a:buFont typeface="Wingdings" panose="05000000000000000000" pitchFamily="2" charset="2"/>
              <a:buChar char="Ø"/>
            </a:pPr>
            <a:r>
              <a:rPr lang="uk-UA" dirty="0" smtClean="0"/>
              <a:t>епілептичних нападах та інших важких судомних станах; </a:t>
            </a:r>
          </a:p>
          <a:p>
            <a:pPr marL="285750" indent="-285750">
              <a:buFont typeface="Wingdings" panose="05000000000000000000" pitchFamily="2" charset="2"/>
              <a:buChar char="Ø"/>
            </a:pPr>
            <a:r>
              <a:rPr lang="uk-UA" dirty="0" smtClean="0"/>
              <a:t>періоді після будь-яких порожнинних операцій;</a:t>
            </a:r>
            <a:endParaRPr lang="ru-RU" dirty="0" smtClean="0"/>
          </a:p>
          <a:p>
            <a:pPr marL="285750" indent="-285750">
              <a:buFont typeface="Wingdings" panose="05000000000000000000" pitchFamily="2" charset="2"/>
              <a:buChar char="Ø"/>
            </a:pPr>
            <a:r>
              <a:rPr lang="uk-UA" dirty="0" smtClean="0"/>
              <a:t>будь-яких запальних процесів в організмі;</a:t>
            </a:r>
            <a:endParaRPr lang="ru-RU" dirty="0" smtClean="0"/>
          </a:p>
          <a:p>
            <a:pPr marL="285750" indent="-285750">
              <a:buFont typeface="Wingdings" panose="05000000000000000000" pitchFamily="2" charset="2"/>
              <a:buChar char="Ø"/>
            </a:pPr>
            <a:r>
              <a:rPr lang="uk-UA" dirty="0" smtClean="0"/>
              <a:t>масі тіла пацієнта більше 100 кг;</a:t>
            </a:r>
            <a:endParaRPr lang="ru-RU" dirty="0" smtClean="0"/>
          </a:p>
          <a:p>
            <a:pPr marL="285750" indent="-285750">
              <a:buFont typeface="Wingdings" panose="05000000000000000000" pitchFamily="2" charset="2"/>
              <a:buChar char="Ø"/>
            </a:pPr>
            <a:r>
              <a:rPr lang="uk-UA" dirty="0" smtClean="0"/>
              <a:t>віку пацієнта більше 60 років;</a:t>
            </a:r>
            <a:endParaRPr lang="ru-RU" dirty="0" smtClean="0"/>
          </a:p>
          <a:p>
            <a:pPr marL="285750" indent="-285750">
              <a:buFont typeface="Wingdings" panose="05000000000000000000" pitchFamily="2" charset="2"/>
              <a:buChar char="Ø"/>
            </a:pPr>
            <a:r>
              <a:rPr lang="uk-UA" dirty="0" smtClean="0"/>
              <a:t>під час менструального циклу;</a:t>
            </a:r>
            <a:endParaRPr lang="ru-RU" dirty="0" smtClean="0"/>
          </a:p>
          <a:p>
            <a:pPr marL="285750" indent="-285750">
              <a:buFont typeface="Wingdings" panose="05000000000000000000" pitchFamily="2" charset="2"/>
              <a:buChar char="Ø"/>
            </a:pPr>
            <a:r>
              <a:rPr lang="uk-UA" dirty="0" smtClean="0"/>
              <a:t>під час вагітності. </a:t>
            </a:r>
            <a:endParaRPr lang="ru-RU" dirty="0"/>
          </a:p>
        </p:txBody>
      </p:sp>
      <p:pic>
        <p:nvPicPr>
          <p:cNvPr id="14338" name="Picture 2" descr="Вытяжение позвоночника провоцирует грыжеобразование"/>
          <p:cNvPicPr>
            <a:picLocks noChangeAspect="1" noChangeArrowheads="1"/>
          </p:cNvPicPr>
          <p:nvPr/>
        </p:nvPicPr>
        <p:blipFill rotWithShape="1">
          <a:blip r:embed="rId2">
            <a:extLst>
              <a:ext uri="{28A0092B-C50C-407E-A947-70E740481C1C}">
                <a14:useLocalDpi xmlns:a14="http://schemas.microsoft.com/office/drawing/2010/main" val="0"/>
              </a:ext>
            </a:extLst>
          </a:blip>
          <a:srcRect b="3337"/>
          <a:stretch/>
        </p:blipFill>
        <p:spPr bwMode="auto">
          <a:xfrm>
            <a:off x="6084168" y="2852936"/>
            <a:ext cx="2885306" cy="2880320"/>
          </a:xfrm>
          <a:prstGeom prst="rect">
            <a:avLst/>
          </a:prstGeom>
          <a:noFill/>
          <a:extLst>
            <a:ext uri="{909E8E84-426E-40DD-AFC4-6F175D3DCCD1}">
              <a14:hiddenFill xmlns:a14="http://schemas.microsoft.com/office/drawing/2010/main">
                <a:solidFill>
                  <a:srgbClr val="FFFFFF"/>
                </a:solidFill>
              </a14:hiddenFill>
            </a:ext>
          </a:extLst>
        </p:spPr>
      </p:pic>
      <p:cxnSp>
        <p:nvCxnSpPr>
          <p:cNvPr id="9" name="Прямая со стрелкой 8"/>
          <p:cNvCxnSpPr/>
          <p:nvPr/>
        </p:nvCxnSpPr>
        <p:spPr>
          <a:xfrm flipV="1">
            <a:off x="6444208" y="5674931"/>
            <a:ext cx="458107" cy="634389"/>
          </a:xfrm>
          <a:prstGeom prst="straightConnector1">
            <a:avLst/>
          </a:prstGeom>
          <a:ln w="5715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 name="Прямая со стрелкой 12"/>
          <p:cNvCxnSpPr/>
          <p:nvPr/>
        </p:nvCxnSpPr>
        <p:spPr>
          <a:xfrm flipH="1" flipV="1">
            <a:off x="8133566" y="5517233"/>
            <a:ext cx="398874" cy="792087"/>
          </a:xfrm>
          <a:prstGeom prst="straightConnector1">
            <a:avLst/>
          </a:prstGeom>
          <a:ln w="5715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4" name="Прямоугольник 13"/>
          <p:cNvSpPr/>
          <p:nvPr/>
        </p:nvSpPr>
        <p:spPr>
          <a:xfrm>
            <a:off x="5792716" y="6238491"/>
            <a:ext cx="1109599" cy="369332"/>
          </a:xfrm>
          <a:prstGeom prst="rect">
            <a:avLst/>
          </a:prstGeom>
        </p:spPr>
        <p:txBody>
          <a:bodyPr wrap="none">
            <a:spAutoFit/>
          </a:bodyPr>
          <a:lstStyle/>
          <a:p>
            <a:r>
              <a:rPr lang="uk-UA" b="1" i="1" dirty="0"/>
              <a:t>ІІ </a:t>
            </a:r>
            <a:r>
              <a:rPr lang="uk-UA" b="1" i="1" dirty="0" smtClean="0"/>
              <a:t>стадія </a:t>
            </a:r>
            <a:endParaRPr lang="ru-RU" dirty="0"/>
          </a:p>
        </p:txBody>
      </p:sp>
      <p:sp>
        <p:nvSpPr>
          <p:cNvPr id="17" name="Прямоугольник 16"/>
          <p:cNvSpPr/>
          <p:nvPr/>
        </p:nvSpPr>
        <p:spPr>
          <a:xfrm>
            <a:off x="7823508" y="6238491"/>
            <a:ext cx="1170513" cy="369332"/>
          </a:xfrm>
          <a:prstGeom prst="rect">
            <a:avLst/>
          </a:prstGeom>
        </p:spPr>
        <p:txBody>
          <a:bodyPr wrap="none">
            <a:spAutoFit/>
          </a:bodyPr>
          <a:lstStyle/>
          <a:p>
            <a:r>
              <a:rPr lang="uk-UA" b="1" i="1" dirty="0" smtClean="0"/>
              <a:t>ІІІ стадія </a:t>
            </a:r>
            <a:endParaRPr lang="ru-RU" dirty="0"/>
          </a:p>
        </p:txBody>
      </p:sp>
    </p:spTree>
    <p:extLst>
      <p:ext uri="{BB962C8B-B14F-4D97-AF65-F5344CB8AC3E}">
        <p14:creationId xmlns:p14="http://schemas.microsoft.com/office/powerpoint/2010/main" val="1501137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28600"/>
            <a:ext cx="9144000" cy="990600"/>
          </a:xfrm>
        </p:spPr>
        <p:txBody>
          <a:bodyPr>
            <a:normAutofit/>
          </a:bodyPr>
          <a:lstStyle/>
          <a:p>
            <a:pPr algn="ctr"/>
            <a:r>
              <a:rPr lang="uk-UA" sz="3600" b="1" dirty="0"/>
              <a:t>Терапевтичний вплив витягування хребта</a:t>
            </a:r>
            <a:endParaRPr lang="ru-RU" sz="3600" b="1" dirty="0"/>
          </a:p>
        </p:txBody>
      </p:sp>
      <p:sp>
        <p:nvSpPr>
          <p:cNvPr id="3" name="Прямоугольник 2"/>
          <p:cNvSpPr/>
          <p:nvPr/>
        </p:nvSpPr>
        <p:spPr>
          <a:xfrm>
            <a:off x="395536" y="4260597"/>
            <a:ext cx="8459007" cy="2554545"/>
          </a:xfrm>
          <a:prstGeom prst="rect">
            <a:avLst/>
          </a:prstGeom>
          <a:solidFill>
            <a:schemeClr val="accent3">
              <a:lumMod val="40000"/>
              <a:lumOff val="60000"/>
            </a:schemeClr>
          </a:solidFill>
        </p:spPr>
        <p:txBody>
          <a:bodyPr wrap="square">
            <a:spAutoFit/>
          </a:bodyPr>
          <a:lstStyle/>
          <a:p>
            <a:r>
              <a:rPr lang="uk-UA" sz="2000" dirty="0" smtClean="0"/>
              <a:t>В </a:t>
            </a:r>
            <a:r>
              <a:rPr lang="uk-UA" sz="2000" dirty="0"/>
              <a:t>результаті цього впливу перестає чинитися зайвий тиск на </a:t>
            </a:r>
            <a:r>
              <a:rPr lang="uk-UA" sz="2000" dirty="0" err="1"/>
              <a:t>міжхребцевий</a:t>
            </a:r>
            <a:r>
              <a:rPr lang="uk-UA" sz="2000" dirty="0"/>
              <a:t> диск. </a:t>
            </a:r>
            <a:r>
              <a:rPr lang="uk-UA" sz="2000" dirty="0" err="1"/>
              <a:t>Пульпозне</a:t>
            </a:r>
            <a:r>
              <a:rPr lang="uk-UA" sz="2000" dirty="0"/>
              <a:t> ядро і фіброзне кільце, що його оточує, не відчувають деформаційних навантажень. Це призводить до того, що </a:t>
            </a:r>
            <a:r>
              <a:rPr lang="uk-UA" sz="2000" dirty="0" smtClean="0"/>
              <a:t>в самому диску відновлюються обмінні процеси, а нервові </a:t>
            </a:r>
            <a:r>
              <a:rPr lang="uk-UA" sz="2000" dirty="0"/>
              <a:t>корінці, які проходять між хребцями, вивільняються </a:t>
            </a:r>
            <a:r>
              <a:rPr lang="uk-UA" sz="2000" dirty="0" smtClean="0"/>
              <a:t>від компресії, </a:t>
            </a:r>
            <a:r>
              <a:rPr lang="uk-UA" sz="2000" dirty="0"/>
              <a:t>в результаті чого больовий синдром або послаблюється, або зникає зовсім; зменшується запальний процес. </a:t>
            </a:r>
            <a:endParaRPr lang="uk-UA" sz="2000" dirty="0" smtClean="0"/>
          </a:p>
          <a:p>
            <a:r>
              <a:rPr lang="uk-UA" sz="2000" dirty="0" err="1" smtClean="0"/>
              <a:t>Остеофіти</a:t>
            </a:r>
            <a:r>
              <a:rPr lang="uk-UA" sz="2000" dirty="0"/>
              <a:t>, що розростаються по краях поверхонь тіл хребців припиняють інтенсивно тиснути на нервові </a:t>
            </a:r>
            <a:r>
              <a:rPr lang="uk-UA" sz="2000" dirty="0" smtClean="0"/>
              <a:t>корінці та </a:t>
            </a:r>
            <a:r>
              <a:rPr lang="uk-UA" sz="2000" dirty="0"/>
              <a:t>м'які тканини (зв’язки, м’язи).</a:t>
            </a:r>
            <a:endParaRPr lang="ru-RU" sz="2000" dirty="0"/>
          </a:p>
        </p:txBody>
      </p:sp>
      <p:pic>
        <p:nvPicPr>
          <p:cNvPr id="16386" name="Picture 2" descr="Компьтерное вытяжение позвоночника в Киеве"/>
          <p:cNvPicPr>
            <a:picLocks noChangeAspect="1" noChangeArrowheads="1"/>
          </p:cNvPicPr>
          <p:nvPr/>
        </p:nvPicPr>
        <p:blipFill rotWithShape="1">
          <a:blip r:embed="rId2">
            <a:extLst>
              <a:ext uri="{28A0092B-C50C-407E-A947-70E740481C1C}">
                <a14:useLocalDpi xmlns:a14="http://schemas.microsoft.com/office/drawing/2010/main" val="0"/>
              </a:ext>
            </a:extLst>
          </a:blip>
          <a:srcRect t="2906" b="3098"/>
          <a:stretch/>
        </p:blipFill>
        <p:spPr bwMode="auto">
          <a:xfrm>
            <a:off x="3491880" y="1547592"/>
            <a:ext cx="5644317" cy="2707342"/>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61021" y="1552945"/>
            <a:ext cx="3495064" cy="2554545"/>
          </a:xfrm>
          <a:prstGeom prst="rect">
            <a:avLst/>
          </a:prstGeom>
          <a:solidFill>
            <a:schemeClr val="accent3">
              <a:lumMod val="40000"/>
              <a:lumOff val="60000"/>
            </a:schemeClr>
          </a:solidFill>
        </p:spPr>
        <p:txBody>
          <a:bodyPr wrap="square">
            <a:spAutoFit/>
          </a:bodyPr>
          <a:lstStyle/>
          <a:p>
            <a:r>
              <a:rPr lang="uk-UA" sz="2000" dirty="0">
                <a:solidFill>
                  <a:prstClr val="black"/>
                </a:solidFill>
              </a:rPr>
              <a:t>Під час проведення процедури </a:t>
            </a:r>
            <a:r>
              <a:rPr lang="uk-UA" sz="2000" dirty="0" err="1">
                <a:solidFill>
                  <a:prstClr val="black"/>
                </a:solidFill>
              </a:rPr>
              <a:t>тракції</a:t>
            </a:r>
            <a:r>
              <a:rPr lang="uk-UA" sz="2000" dirty="0">
                <a:solidFill>
                  <a:prstClr val="black"/>
                </a:solidFill>
              </a:rPr>
              <a:t> </a:t>
            </a:r>
            <a:r>
              <a:rPr lang="uk-UA" sz="2000" dirty="0" smtClean="0">
                <a:solidFill>
                  <a:prstClr val="black"/>
                </a:solidFill>
              </a:rPr>
              <a:t>у пацієнта відбувається </a:t>
            </a:r>
            <a:r>
              <a:rPr lang="uk-UA" sz="2000" dirty="0">
                <a:solidFill>
                  <a:prstClr val="black"/>
                </a:solidFill>
              </a:rPr>
              <a:t>збільшення </a:t>
            </a:r>
            <a:r>
              <a:rPr lang="uk-UA" sz="2000" dirty="0" err="1">
                <a:solidFill>
                  <a:prstClr val="black"/>
                </a:solidFill>
              </a:rPr>
              <a:t>міжхребцевого</a:t>
            </a:r>
            <a:r>
              <a:rPr lang="uk-UA" sz="2000" dirty="0">
                <a:solidFill>
                  <a:prstClr val="black"/>
                </a:solidFill>
              </a:rPr>
              <a:t> простору між двома сусідніми хребцями від 1 до 3 мм. Це викликається механічним розтягуванням хребетного стовпа. </a:t>
            </a:r>
            <a:endParaRPr lang="ru-RU" sz="2000" dirty="0"/>
          </a:p>
        </p:txBody>
      </p:sp>
    </p:spTree>
    <p:extLst>
      <p:ext uri="{BB962C8B-B14F-4D97-AF65-F5344CB8AC3E}">
        <p14:creationId xmlns:p14="http://schemas.microsoft.com/office/powerpoint/2010/main" val="25378200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uk-UA" b="1" i="1" dirty="0" smtClean="0"/>
              <a:t>Епідеміологія остеохондрозу</a:t>
            </a:r>
            <a:endParaRPr lang="ru-RU" dirty="0"/>
          </a:p>
        </p:txBody>
      </p:sp>
      <p:sp>
        <p:nvSpPr>
          <p:cNvPr id="3" name="Прямоугольник 2"/>
          <p:cNvSpPr/>
          <p:nvPr/>
        </p:nvSpPr>
        <p:spPr>
          <a:xfrm>
            <a:off x="362504" y="1628800"/>
            <a:ext cx="8496944" cy="1938992"/>
          </a:xfrm>
          <a:prstGeom prst="rect">
            <a:avLst/>
          </a:prstGeom>
          <a:solidFill>
            <a:schemeClr val="accent2">
              <a:lumMod val="40000"/>
              <a:lumOff val="60000"/>
            </a:schemeClr>
          </a:solidFill>
        </p:spPr>
        <p:txBody>
          <a:bodyPr wrap="square">
            <a:spAutoFit/>
          </a:bodyPr>
          <a:lstStyle/>
          <a:p>
            <a:r>
              <a:rPr lang="uk-UA" sz="2400" dirty="0" smtClean="0"/>
              <a:t>За </a:t>
            </a:r>
            <a:r>
              <a:rPr lang="uk-UA" sz="2400" dirty="0"/>
              <a:t>статистикою остеохондрозом в Україні страждає близько 20% населення, а в країнах США і Західної Європи від 40 до 80%, вражаючи людей працездатного віку. Але в основному люди починають відчувати прояви остеохондрозу після 35 років. Найбільш схильне до остеохондрозу чоловіче населення.</a:t>
            </a:r>
            <a:endParaRPr lang="ru-RU" sz="2400" dirty="0"/>
          </a:p>
        </p:txBody>
      </p:sp>
      <p:pic>
        <p:nvPicPr>
          <p:cNvPr id="4" name="Picture 6" descr="Какие способы лечения остеохондроза предлагает современная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3717032"/>
            <a:ext cx="7620000" cy="2990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440576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uk-UA" sz="6000" b="1" dirty="0"/>
              <a:t>Види витягування хребта</a:t>
            </a:r>
            <a:endParaRPr lang="ru-RU" sz="6000" b="1" dirty="0"/>
          </a:p>
        </p:txBody>
      </p:sp>
      <p:sp>
        <p:nvSpPr>
          <p:cNvPr id="3" name="Прямоугольник 2"/>
          <p:cNvSpPr/>
          <p:nvPr/>
        </p:nvSpPr>
        <p:spPr>
          <a:xfrm>
            <a:off x="179512" y="1484784"/>
            <a:ext cx="8784976" cy="5262979"/>
          </a:xfrm>
          <a:prstGeom prst="rect">
            <a:avLst/>
          </a:prstGeom>
        </p:spPr>
        <p:txBody>
          <a:bodyPr wrap="square">
            <a:spAutoFit/>
          </a:bodyPr>
          <a:lstStyle/>
          <a:p>
            <a:pPr marL="285750" indent="-285750">
              <a:buFont typeface="Wingdings" panose="05000000000000000000" pitchFamily="2" charset="2"/>
              <a:buChar char="q"/>
            </a:pPr>
            <a:r>
              <a:rPr lang="uk-UA" sz="2800" dirty="0" smtClean="0"/>
              <a:t>Сухе </a:t>
            </a:r>
            <a:r>
              <a:rPr lang="uk-UA" sz="2800" dirty="0"/>
              <a:t>витягування хребта.</a:t>
            </a:r>
            <a:endParaRPr lang="ru-RU" sz="2800" dirty="0"/>
          </a:p>
          <a:p>
            <a:pPr marL="285750" indent="-285750">
              <a:buFont typeface="Wingdings" panose="05000000000000000000" pitchFamily="2" charset="2"/>
              <a:buChar char="q"/>
            </a:pPr>
            <a:r>
              <a:rPr lang="uk-UA" sz="2800" dirty="0"/>
              <a:t>Підводне витягування хребта.</a:t>
            </a:r>
            <a:endParaRPr lang="ru-RU" sz="2800" dirty="0"/>
          </a:p>
          <a:p>
            <a:endParaRPr lang="uk-UA" sz="2800" b="1" dirty="0" smtClean="0"/>
          </a:p>
          <a:p>
            <a:r>
              <a:rPr lang="uk-UA" sz="2800" b="1" dirty="0" smtClean="0"/>
              <a:t>Сухе </a:t>
            </a:r>
            <a:r>
              <a:rPr lang="uk-UA" sz="2800" b="1" dirty="0"/>
              <a:t>витягування </a:t>
            </a:r>
            <a:r>
              <a:rPr lang="uk-UA" sz="2800" dirty="0"/>
              <a:t>означає будь-яку процедуру, яка проводиться не у водних умовах. </a:t>
            </a:r>
            <a:endParaRPr lang="ru-RU" sz="2800" dirty="0"/>
          </a:p>
          <a:p>
            <a:r>
              <a:rPr lang="uk-UA" sz="2800" b="1" dirty="0" err="1"/>
              <a:t>Гідровитягування</a:t>
            </a:r>
            <a:r>
              <a:rPr lang="uk-UA" sz="2800" b="1" dirty="0"/>
              <a:t> (підводне)</a:t>
            </a:r>
            <a:r>
              <a:rPr lang="uk-UA" sz="2800" dirty="0"/>
              <a:t> - більш щадний спосіб </a:t>
            </a:r>
            <a:r>
              <a:rPr lang="uk-UA" sz="2800" dirty="0" err="1"/>
              <a:t>тракції</a:t>
            </a:r>
            <a:r>
              <a:rPr lang="uk-UA" sz="2800" dirty="0"/>
              <a:t> хребта. Його застосовують найчастіше. Хворого поміщають в спеціально обладнаний басейн, в якому є кілька поручнів або більш складні пристосування.</a:t>
            </a:r>
            <a:endParaRPr lang="ru-RU" sz="2800" dirty="0"/>
          </a:p>
          <a:p>
            <a:endParaRPr lang="uk-UA" sz="2800" u="sng" dirty="0" smtClean="0"/>
          </a:p>
          <a:p>
            <a:r>
              <a:rPr lang="uk-UA" sz="2800" u="sng" dirty="0" smtClean="0"/>
              <a:t>Сухе </a:t>
            </a:r>
            <a:r>
              <a:rPr lang="uk-UA" sz="2800" u="sng" dirty="0"/>
              <a:t>і підводне витягування може бути активним і пасивним</a:t>
            </a:r>
            <a:r>
              <a:rPr lang="uk-UA" sz="2800" u="sng" dirty="0" smtClean="0"/>
              <a:t>.</a:t>
            </a:r>
            <a:endParaRPr lang="ru-RU" sz="2800" u="sng" dirty="0"/>
          </a:p>
        </p:txBody>
      </p:sp>
    </p:spTree>
    <p:extLst>
      <p:ext uri="{BB962C8B-B14F-4D97-AF65-F5344CB8AC3E}">
        <p14:creationId xmlns:p14="http://schemas.microsoft.com/office/powerpoint/2010/main" val="9618900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07504" y="116632"/>
            <a:ext cx="8568952" cy="1477328"/>
          </a:xfrm>
          <a:prstGeom prst="rect">
            <a:avLst/>
          </a:prstGeom>
          <a:solidFill>
            <a:schemeClr val="accent5">
              <a:lumMod val="20000"/>
              <a:lumOff val="80000"/>
            </a:schemeClr>
          </a:solidFill>
        </p:spPr>
        <p:txBody>
          <a:bodyPr wrap="square">
            <a:spAutoFit/>
          </a:bodyPr>
          <a:lstStyle/>
          <a:p>
            <a:r>
              <a:rPr lang="uk-UA" dirty="0"/>
              <a:t>Найпростіші способи сухого витягування хребта – це </a:t>
            </a:r>
            <a:r>
              <a:rPr lang="uk-UA" b="1" u="sng" dirty="0"/>
              <a:t>витягування під власною вагою</a:t>
            </a:r>
            <a:r>
              <a:rPr lang="uk-UA" dirty="0"/>
              <a:t>: </a:t>
            </a:r>
            <a:endParaRPr lang="ru-RU" dirty="0"/>
          </a:p>
          <a:p>
            <a:pPr marL="285750" indent="-285750">
              <a:buFont typeface="Wingdings" panose="05000000000000000000" pitchFamily="2" charset="2"/>
              <a:buChar char="Ø"/>
            </a:pPr>
            <a:r>
              <a:rPr lang="uk-UA" dirty="0"/>
              <a:t>виси на перекладині;</a:t>
            </a:r>
            <a:endParaRPr lang="ru-RU" dirty="0"/>
          </a:p>
          <a:p>
            <a:pPr marL="285750" indent="-285750">
              <a:buFont typeface="Wingdings" panose="05000000000000000000" pitchFamily="2" charset="2"/>
              <a:buChar char="Ø"/>
            </a:pPr>
            <a:r>
              <a:rPr lang="uk-UA" dirty="0"/>
              <a:t>виси на турніку;</a:t>
            </a:r>
            <a:endParaRPr lang="ru-RU" dirty="0"/>
          </a:p>
          <a:p>
            <a:pPr marL="285750" indent="-285750">
              <a:buFont typeface="Wingdings" panose="05000000000000000000" pitchFamily="2" charset="2"/>
              <a:buChar char="Ø"/>
            </a:pPr>
            <a:r>
              <a:rPr lang="uk-UA" dirty="0"/>
              <a:t>виси на дверях з підпорою внизу;</a:t>
            </a:r>
            <a:endParaRPr lang="ru-RU" dirty="0"/>
          </a:p>
          <a:p>
            <a:pPr marL="285750" indent="-285750">
              <a:buFont typeface="Wingdings" panose="05000000000000000000" pitchFamily="2" charset="2"/>
              <a:buChar char="Ø"/>
            </a:pPr>
            <a:r>
              <a:rPr lang="uk-UA" dirty="0"/>
              <a:t>виси на шведській стінці.</a:t>
            </a:r>
            <a:endParaRPr lang="ru-RU" dirty="0"/>
          </a:p>
        </p:txBody>
      </p:sp>
      <p:pic>
        <p:nvPicPr>
          <p:cNvPr id="5" name="Picture 4" descr="БОЛЬ В РУКАХ И ШЕЕ ПОСЛЕ ВИСА НА ТУРНИКЕ ПОЯВИЛАСЬ"/>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00" y="1625082"/>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Упражнения для спины на турнике: как выполнять правильно"/>
          <p:cNvPicPr>
            <a:picLocks noChangeAspect="1" noChangeArrowheads="1"/>
          </p:cNvPicPr>
          <p:nvPr/>
        </p:nvPicPr>
        <p:blipFill rotWithShape="1">
          <a:blip r:embed="rId3">
            <a:extLst>
              <a:ext uri="{28A0092B-C50C-407E-A947-70E740481C1C}">
                <a14:useLocalDpi xmlns:a14="http://schemas.microsoft.com/office/drawing/2010/main" val="0"/>
              </a:ext>
            </a:extLst>
          </a:blip>
          <a:srcRect l="12051" r="11831"/>
          <a:stretch/>
        </p:blipFill>
        <p:spPr bwMode="auto">
          <a:xfrm>
            <a:off x="71609" y="1625082"/>
            <a:ext cx="4212359" cy="28575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Вис на турнике: когда упражнение может навредить здоровью"/>
          <p:cNvPicPr>
            <a:picLocks noChangeAspect="1" noChangeArrowheads="1"/>
          </p:cNvPicPr>
          <p:nvPr/>
        </p:nvPicPr>
        <p:blipFill rotWithShape="1">
          <a:blip r:embed="rId4">
            <a:extLst>
              <a:ext uri="{28A0092B-C50C-407E-A947-70E740481C1C}">
                <a14:useLocalDpi xmlns:a14="http://schemas.microsoft.com/office/drawing/2010/main" val="0"/>
              </a:ext>
            </a:extLst>
          </a:blip>
          <a:srcRect l="14119"/>
          <a:stretch/>
        </p:blipFill>
        <p:spPr bwMode="auto">
          <a:xfrm>
            <a:off x="2555776" y="3533455"/>
            <a:ext cx="4968552" cy="3240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63712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uk-UA" sz="4800" b="1" dirty="0"/>
              <a:t>Пасивне витягування хребта</a:t>
            </a:r>
            <a:endParaRPr lang="ru-RU" sz="4800" b="1" dirty="0"/>
          </a:p>
        </p:txBody>
      </p:sp>
      <p:sp>
        <p:nvSpPr>
          <p:cNvPr id="5" name="Прямоугольник 4"/>
          <p:cNvSpPr/>
          <p:nvPr/>
        </p:nvSpPr>
        <p:spPr>
          <a:xfrm>
            <a:off x="107505" y="1556792"/>
            <a:ext cx="8928991" cy="2585323"/>
          </a:xfrm>
          <a:prstGeom prst="rect">
            <a:avLst/>
          </a:prstGeom>
          <a:solidFill>
            <a:schemeClr val="accent2">
              <a:lumMod val="20000"/>
              <a:lumOff val="80000"/>
            </a:schemeClr>
          </a:solidFill>
        </p:spPr>
        <p:txBody>
          <a:bodyPr wrap="square">
            <a:spAutoFit/>
          </a:bodyPr>
          <a:lstStyle/>
          <a:p>
            <a:r>
              <a:rPr lang="uk-UA" dirty="0">
                <a:solidFill>
                  <a:prstClr val="black"/>
                </a:solidFill>
              </a:rPr>
              <a:t>Пасивне витягування хребта являє собою механічний вплив на хребетний стовп, хрящові структури, що входять до нього, сухожилки і м'язові тканини за допомогою власної маси тіла або додаткових обважнювачів</a:t>
            </a:r>
            <a:r>
              <a:rPr lang="uk-UA" dirty="0" smtClean="0">
                <a:solidFill>
                  <a:prstClr val="black"/>
                </a:solidFill>
              </a:rPr>
              <a:t>.</a:t>
            </a:r>
            <a:r>
              <a:rPr lang="uk-UA" dirty="0"/>
              <a:t> </a:t>
            </a:r>
            <a:endParaRPr lang="uk-UA" dirty="0" smtClean="0"/>
          </a:p>
          <a:p>
            <a:r>
              <a:rPr lang="uk-UA" dirty="0" smtClean="0"/>
              <a:t>Для </a:t>
            </a:r>
            <a:r>
              <a:rPr lang="uk-UA" dirty="0"/>
              <a:t>процедури використовується тренажер з похилою поверхнею або спеціальний </a:t>
            </a:r>
            <a:r>
              <a:rPr lang="uk-UA" dirty="0" err="1"/>
              <a:t>тракційний</a:t>
            </a:r>
            <a:r>
              <a:rPr lang="uk-UA" dirty="0"/>
              <a:t> стіл для витягування хребта. </a:t>
            </a:r>
            <a:endParaRPr lang="uk-UA" dirty="0" smtClean="0"/>
          </a:p>
          <a:p>
            <a:r>
              <a:rPr lang="uk-UA" dirty="0"/>
              <a:t>Залежно від того, застосовується чи ні додаткова вага, маніпуляції можуть бути </a:t>
            </a:r>
            <a:r>
              <a:rPr lang="uk-UA" dirty="0" err="1"/>
              <a:t>безнавантажувальні</a:t>
            </a:r>
            <a:r>
              <a:rPr lang="uk-UA" dirty="0"/>
              <a:t> та з додаванням додаткової ваги. </a:t>
            </a:r>
          </a:p>
          <a:p>
            <a:r>
              <a:rPr lang="uk-UA" dirty="0"/>
              <a:t>При використанні </a:t>
            </a:r>
            <a:r>
              <a:rPr lang="uk-UA" dirty="0" err="1"/>
              <a:t>безнавантажувального</a:t>
            </a:r>
            <a:r>
              <a:rPr lang="uk-UA" dirty="0"/>
              <a:t> методу хребетний стовп витягується виключно під впливом власних кілограмів пацієнта. </a:t>
            </a:r>
            <a:endParaRPr lang="ru-RU" dirty="0"/>
          </a:p>
        </p:txBody>
      </p:sp>
      <p:sp>
        <p:nvSpPr>
          <p:cNvPr id="7" name="Прямоугольник 6"/>
          <p:cNvSpPr/>
          <p:nvPr/>
        </p:nvSpPr>
        <p:spPr>
          <a:xfrm>
            <a:off x="108049" y="4221088"/>
            <a:ext cx="4968007" cy="2308324"/>
          </a:xfrm>
          <a:prstGeom prst="rect">
            <a:avLst/>
          </a:prstGeom>
          <a:solidFill>
            <a:schemeClr val="accent1">
              <a:lumMod val="40000"/>
              <a:lumOff val="60000"/>
            </a:schemeClr>
          </a:solidFill>
        </p:spPr>
        <p:txBody>
          <a:bodyPr wrap="square">
            <a:spAutoFit/>
          </a:bodyPr>
          <a:lstStyle/>
          <a:p>
            <a:r>
              <a:rPr lang="uk-UA" dirty="0"/>
              <a:t>Найбільш простим, придатним для пасивного </a:t>
            </a:r>
            <a:r>
              <a:rPr lang="uk-UA" dirty="0" err="1"/>
              <a:t>витяжіння</a:t>
            </a:r>
            <a:r>
              <a:rPr lang="uk-UA" dirty="0"/>
              <a:t> хребта є метод, запропонований В.І. Козловим. </a:t>
            </a:r>
            <a:r>
              <a:rPr lang="uk-UA" dirty="0" err="1"/>
              <a:t>Витяжіння</a:t>
            </a:r>
            <a:r>
              <a:rPr lang="uk-UA" dirty="0"/>
              <a:t> здійснюється власною масою тіла хворого, зафіксованого на похилому дерев'яному щиті лямками за пахвові западини. </a:t>
            </a:r>
            <a:endParaRPr lang="uk-UA" dirty="0" smtClean="0"/>
          </a:p>
          <a:p>
            <a:r>
              <a:rPr lang="uk-UA" dirty="0" smtClean="0"/>
              <a:t>Тривалість </a:t>
            </a:r>
            <a:r>
              <a:rPr lang="uk-UA" dirty="0"/>
              <a:t>процедури від 5 до 20 хв., нахил щита - 20-25°. Поступово кут нахилу збільшується до 30-50°, а час процедури - до 30 хв. </a:t>
            </a:r>
            <a:endParaRPr lang="ru-RU" dirty="0"/>
          </a:p>
        </p:txBody>
      </p:sp>
      <p:pic>
        <p:nvPicPr>
          <p:cNvPr id="8" name="Picture 6" descr="Качели Яловицына от производителя"/>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5916" y="3861048"/>
            <a:ext cx="4095455" cy="2996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5336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07504" y="104421"/>
            <a:ext cx="8928992" cy="1323439"/>
          </a:xfrm>
          <a:prstGeom prst="rect">
            <a:avLst/>
          </a:prstGeom>
          <a:solidFill>
            <a:schemeClr val="accent4">
              <a:lumMod val="40000"/>
              <a:lumOff val="60000"/>
            </a:schemeClr>
          </a:solidFill>
        </p:spPr>
        <p:txBody>
          <a:bodyPr wrap="square">
            <a:spAutoFit/>
          </a:bodyPr>
          <a:lstStyle/>
          <a:p>
            <a:r>
              <a:rPr lang="uk-UA" sz="2000" dirty="0"/>
              <a:t>Дозоване витягування хребта </a:t>
            </a:r>
            <a:r>
              <a:rPr lang="uk-UA" sz="2000" dirty="0" smtClean="0"/>
              <a:t>можна </a:t>
            </a:r>
            <a:r>
              <a:rPr lang="uk-UA" sz="2000" dirty="0"/>
              <a:t>виконувати в максимально щадному для хребта режимі на спеціальному </a:t>
            </a:r>
            <a:r>
              <a:rPr lang="uk-UA" sz="2000" b="1" dirty="0"/>
              <a:t>ортопедичному тренажері - </a:t>
            </a:r>
            <a:r>
              <a:rPr lang="uk-UA" sz="2000" b="1" dirty="0" err="1" smtClean="0"/>
              <a:t>профілакторі</a:t>
            </a:r>
            <a:r>
              <a:rPr lang="uk-UA" sz="2000" b="1" dirty="0" smtClean="0"/>
              <a:t> </a:t>
            </a:r>
            <a:r>
              <a:rPr lang="uk-UA" sz="2000" b="1" dirty="0" err="1"/>
              <a:t>Євмінова</a:t>
            </a:r>
            <a:r>
              <a:rPr lang="uk-UA" sz="2000" dirty="0"/>
              <a:t>, що являє собою похилу площину з можливістю регулювання кута нахилу в залежності від стану хребта, діагнозу, ваги і віку людини.</a:t>
            </a:r>
            <a:endParaRPr lang="ru-RU" sz="2000" dirty="0"/>
          </a:p>
        </p:txBody>
      </p:sp>
      <p:pic>
        <p:nvPicPr>
          <p:cNvPr id="31746" name="Picture 2" descr="Лечение грыж и протрузий межпозвонковых дисков"/>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1844824"/>
            <a:ext cx="6192688" cy="4536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89089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apteka.potrebitel.ru/images/7/lechenie-pozvonochnika-gruzami.jpg"/>
          <p:cNvPicPr>
            <a:picLocks noChangeAspect="1" noChangeArrowheads="1"/>
          </p:cNvPicPr>
          <p:nvPr/>
        </p:nvPicPr>
        <p:blipFill>
          <a:blip r:embed="rId2" cstate="print"/>
          <a:srcRect/>
          <a:stretch>
            <a:fillRect/>
          </a:stretch>
        </p:blipFill>
        <p:spPr bwMode="auto">
          <a:xfrm>
            <a:off x="3338645" y="3068959"/>
            <a:ext cx="5715000" cy="3697977"/>
          </a:xfrm>
          <a:prstGeom prst="rect">
            <a:avLst/>
          </a:prstGeom>
          <a:noFill/>
        </p:spPr>
      </p:pic>
      <p:sp>
        <p:nvSpPr>
          <p:cNvPr id="4" name="Прямоугольник 3"/>
          <p:cNvSpPr/>
          <p:nvPr/>
        </p:nvSpPr>
        <p:spPr>
          <a:xfrm>
            <a:off x="827584" y="116632"/>
            <a:ext cx="7609873" cy="2862322"/>
          </a:xfrm>
          <a:prstGeom prst="rect">
            <a:avLst/>
          </a:prstGeom>
          <a:solidFill>
            <a:schemeClr val="accent2">
              <a:lumMod val="40000"/>
              <a:lumOff val="60000"/>
            </a:schemeClr>
          </a:solidFill>
        </p:spPr>
        <p:txBody>
          <a:bodyPr wrap="square">
            <a:spAutoFit/>
          </a:bodyPr>
          <a:lstStyle/>
          <a:p>
            <a:r>
              <a:rPr lang="uk-UA" sz="2000" dirty="0"/>
              <a:t>При витягуванні хребта </a:t>
            </a:r>
            <a:r>
              <a:rPr lang="uk-UA" sz="2000" dirty="0" smtClean="0"/>
              <a:t>на </a:t>
            </a:r>
            <a:r>
              <a:rPr lang="uk-UA" sz="2000" dirty="0" err="1" smtClean="0"/>
              <a:t>тракційному</a:t>
            </a:r>
            <a:r>
              <a:rPr lang="uk-UA" sz="2000" dirty="0" smtClean="0"/>
              <a:t> столі з </a:t>
            </a:r>
            <a:r>
              <a:rPr lang="uk-UA" sz="2000" dirty="0"/>
              <a:t>додаванням додаткової ваги, остання кріпиться до стегнової частини тіла людини спеціальними ременями при горизонтальному способі витягування. </a:t>
            </a:r>
            <a:endParaRPr lang="uk-UA" sz="2000" dirty="0" smtClean="0"/>
          </a:p>
          <a:p>
            <a:r>
              <a:rPr lang="uk-UA" sz="2000" dirty="0" smtClean="0"/>
              <a:t>Перевагу </a:t>
            </a:r>
            <a:r>
              <a:rPr lang="uk-UA" sz="2000" dirty="0"/>
              <a:t>віддають курсу витягування невеликими вантажами (2-6 кг) на кожну ногу. </a:t>
            </a:r>
            <a:endParaRPr lang="ru-RU" sz="2000" dirty="0"/>
          </a:p>
          <a:p>
            <a:r>
              <a:rPr lang="uk-UA" sz="2000" dirty="0"/>
              <a:t>Тривалість витягування хребта визначається самопочуттям хворого. Посилення болю в поперековій ділянці внаслідок скорочення м'язів спини є показанням для зменшення </a:t>
            </a:r>
            <a:r>
              <a:rPr lang="uk-UA" sz="2000" dirty="0" smtClean="0"/>
              <a:t>маси </a:t>
            </a:r>
            <a:r>
              <a:rPr lang="uk-UA" sz="2000" dirty="0"/>
              <a:t>вантажу. </a:t>
            </a:r>
            <a:endParaRPr lang="ru-RU" sz="2000" dirty="0"/>
          </a:p>
        </p:txBody>
      </p:sp>
      <p:sp>
        <p:nvSpPr>
          <p:cNvPr id="5" name="Прямоугольник 4"/>
          <p:cNvSpPr/>
          <p:nvPr/>
        </p:nvSpPr>
        <p:spPr>
          <a:xfrm>
            <a:off x="107502" y="3068959"/>
            <a:ext cx="3168354" cy="3170099"/>
          </a:xfrm>
          <a:prstGeom prst="rect">
            <a:avLst/>
          </a:prstGeom>
          <a:solidFill>
            <a:schemeClr val="accent2">
              <a:lumMod val="40000"/>
              <a:lumOff val="60000"/>
            </a:schemeClr>
          </a:solidFill>
        </p:spPr>
        <p:txBody>
          <a:bodyPr wrap="square">
            <a:spAutoFit/>
          </a:bodyPr>
          <a:lstStyle/>
          <a:p>
            <a:pPr lvl="0"/>
            <a:r>
              <a:rPr lang="uk-UA" sz="2000" dirty="0">
                <a:solidFill>
                  <a:prstClr val="black"/>
                </a:solidFill>
              </a:rPr>
              <a:t>Для виключення негативних </a:t>
            </a:r>
            <a:r>
              <a:rPr lang="uk-UA" sz="2000" dirty="0" smtClean="0">
                <a:solidFill>
                  <a:prstClr val="black"/>
                </a:solidFill>
              </a:rPr>
              <a:t>впливів </a:t>
            </a:r>
            <a:r>
              <a:rPr lang="uk-UA" sz="2000" dirty="0" err="1" smtClean="0">
                <a:solidFill>
                  <a:prstClr val="black"/>
                </a:solidFill>
              </a:rPr>
              <a:t>тракції</a:t>
            </a:r>
            <a:r>
              <a:rPr lang="uk-UA" sz="2000" dirty="0" smtClean="0">
                <a:solidFill>
                  <a:prstClr val="black"/>
                </a:solidFill>
              </a:rPr>
              <a:t> </a:t>
            </a:r>
            <a:r>
              <a:rPr lang="uk-UA" sz="2000" dirty="0">
                <a:solidFill>
                  <a:prstClr val="black"/>
                </a:solidFill>
              </a:rPr>
              <a:t>навантаження призначають дозовано, починаючи з </a:t>
            </a:r>
            <a:r>
              <a:rPr lang="uk-UA" sz="2000" dirty="0" smtClean="0">
                <a:solidFill>
                  <a:prstClr val="black"/>
                </a:solidFill>
              </a:rPr>
              <a:t>малих </a:t>
            </a:r>
            <a:r>
              <a:rPr lang="uk-UA" sz="2000" dirty="0">
                <a:solidFill>
                  <a:prstClr val="black"/>
                </a:solidFill>
              </a:rPr>
              <a:t>ваг, лише поступово нарощуючи інтенсивність розтягування.</a:t>
            </a:r>
            <a:endParaRPr lang="ru-RU" sz="2000" dirty="0">
              <a:solidFill>
                <a:prstClr val="black"/>
              </a:solidFill>
            </a:endParaRPr>
          </a:p>
          <a:p>
            <a:pPr lvl="0"/>
            <a:r>
              <a:rPr lang="uk-UA" sz="2000" dirty="0">
                <a:solidFill>
                  <a:prstClr val="black"/>
                </a:solidFill>
              </a:rPr>
              <a:t>Курс триває від 10 до 20 занять. </a:t>
            </a:r>
            <a:endParaRPr lang="ru-RU" sz="2000" dirty="0">
              <a:solidFill>
                <a:prstClr val="black"/>
              </a:solidFill>
            </a:endParaRPr>
          </a:p>
        </p:txBody>
      </p:sp>
    </p:spTree>
    <p:extLst>
      <p:ext uri="{BB962C8B-B14F-4D97-AF65-F5344CB8AC3E}">
        <p14:creationId xmlns:p14="http://schemas.microsoft.com/office/powerpoint/2010/main" val="24982415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http://www.ormed.ru/system/files/profilactic2_0.jpg"/>
          <p:cNvPicPr>
            <a:picLocks noChangeAspect="1" noChangeArrowheads="1"/>
          </p:cNvPicPr>
          <p:nvPr/>
        </p:nvPicPr>
        <p:blipFill rotWithShape="1">
          <a:blip r:embed="rId2" cstate="print"/>
          <a:srcRect l="2204" r="2162"/>
          <a:stretch/>
        </p:blipFill>
        <p:spPr bwMode="auto">
          <a:xfrm>
            <a:off x="0" y="2852936"/>
            <a:ext cx="6228184" cy="4005064"/>
          </a:xfrm>
          <a:prstGeom prst="rect">
            <a:avLst/>
          </a:prstGeom>
          <a:noFill/>
        </p:spPr>
      </p:pic>
      <p:sp>
        <p:nvSpPr>
          <p:cNvPr id="5" name="Прямоугольник 4"/>
          <p:cNvSpPr/>
          <p:nvPr/>
        </p:nvSpPr>
        <p:spPr>
          <a:xfrm>
            <a:off x="6228184" y="4653136"/>
            <a:ext cx="2871100" cy="2031325"/>
          </a:xfrm>
          <a:prstGeom prst="rect">
            <a:avLst/>
          </a:prstGeom>
          <a:solidFill>
            <a:schemeClr val="accent1">
              <a:lumMod val="60000"/>
              <a:lumOff val="40000"/>
            </a:schemeClr>
          </a:solidFill>
        </p:spPr>
        <p:txBody>
          <a:bodyPr wrap="square">
            <a:spAutoFit/>
          </a:bodyPr>
          <a:lstStyle/>
          <a:p>
            <a:r>
              <a:rPr lang="uk-UA" dirty="0"/>
              <a:t>В залежності від кута розташування тіла людини під час процедури, виділяють горизонтальну </a:t>
            </a:r>
            <a:r>
              <a:rPr lang="uk-UA" dirty="0" smtClean="0"/>
              <a:t>апаратну </a:t>
            </a:r>
            <a:r>
              <a:rPr lang="uk-UA" dirty="0" err="1" smtClean="0"/>
              <a:t>тракцію</a:t>
            </a:r>
            <a:r>
              <a:rPr lang="uk-UA" dirty="0" smtClean="0"/>
              <a:t> </a:t>
            </a:r>
            <a:r>
              <a:rPr lang="uk-UA" dirty="0"/>
              <a:t>і </a:t>
            </a:r>
            <a:r>
              <a:rPr lang="uk-UA" dirty="0" err="1"/>
              <a:t>тракцію</a:t>
            </a:r>
            <a:r>
              <a:rPr lang="uk-UA" dirty="0"/>
              <a:t>, яка відбувається під певним кутом</a:t>
            </a:r>
            <a:r>
              <a:rPr lang="uk-UA" dirty="0" smtClean="0"/>
              <a:t>.</a:t>
            </a:r>
            <a:endParaRPr lang="ru-RU" dirty="0"/>
          </a:p>
        </p:txBody>
      </p:sp>
      <p:sp>
        <p:nvSpPr>
          <p:cNvPr id="9" name="Заголовок 1"/>
          <p:cNvSpPr>
            <a:spLocks noGrp="1"/>
          </p:cNvSpPr>
          <p:nvPr>
            <p:ph type="title"/>
          </p:nvPr>
        </p:nvSpPr>
        <p:spPr>
          <a:xfrm>
            <a:off x="0" y="228600"/>
            <a:ext cx="9144000" cy="990600"/>
          </a:xfrm>
        </p:spPr>
        <p:txBody>
          <a:bodyPr>
            <a:noAutofit/>
          </a:bodyPr>
          <a:lstStyle/>
          <a:p>
            <a:pPr algn="ctr"/>
            <a:r>
              <a:rPr lang="uk-UA" sz="4800" b="1" dirty="0" smtClean="0"/>
              <a:t>Апаратна суха пасивна </a:t>
            </a:r>
            <a:r>
              <a:rPr lang="uk-UA" sz="4800" b="1" dirty="0" err="1" smtClean="0"/>
              <a:t>тракція</a:t>
            </a:r>
            <a:endParaRPr lang="ru-RU" sz="4800" b="1" dirty="0"/>
          </a:p>
        </p:txBody>
      </p:sp>
      <p:sp>
        <p:nvSpPr>
          <p:cNvPr id="7" name="Прямоугольник 6"/>
          <p:cNvSpPr/>
          <p:nvPr/>
        </p:nvSpPr>
        <p:spPr>
          <a:xfrm>
            <a:off x="1079104" y="1580618"/>
            <a:ext cx="7344816" cy="1200329"/>
          </a:xfrm>
          <a:prstGeom prst="rect">
            <a:avLst/>
          </a:prstGeom>
          <a:solidFill>
            <a:schemeClr val="accent1">
              <a:lumMod val="40000"/>
              <a:lumOff val="60000"/>
            </a:schemeClr>
          </a:solidFill>
        </p:spPr>
        <p:txBody>
          <a:bodyPr wrap="square">
            <a:spAutoFit/>
          </a:bodyPr>
          <a:lstStyle/>
          <a:p>
            <a:r>
              <a:rPr lang="uk-UA" dirty="0"/>
              <a:t>В апаратних комплексах для пасивного витягування хребта передбачена система дозованих навантажень. Машини обладнані датчиками, якими можна управляти, перебуваючи поруч з апаратом. Сьогоднішні медичні технології дозволяють регулювати кут </a:t>
            </a:r>
            <a:r>
              <a:rPr lang="uk-UA" dirty="0" smtClean="0"/>
              <a:t>нахилу столу і силу розтягнення. </a:t>
            </a:r>
            <a:endParaRPr lang="ru-RU" dirty="0"/>
          </a:p>
        </p:txBody>
      </p:sp>
      <p:sp>
        <p:nvSpPr>
          <p:cNvPr id="8" name="Прямоугольник 7"/>
          <p:cNvSpPr/>
          <p:nvPr/>
        </p:nvSpPr>
        <p:spPr>
          <a:xfrm>
            <a:off x="5796136" y="2852936"/>
            <a:ext cx="3312368" cy="1754326"/>
          </a:xfrm>
          <a:prstGeom prst="rect">
            <a:avLst/>
          </a:prstGeom>
          <a:solidFill>
            <a:schemeClr val="accent1">
              <a:lumMod val="40000"/>
              <a:lumOff val="60000"/>
            </a:schemeClr>
          </a:solidFill>
        </p:spPr>
        <p:txBody>
          <a:bodyPr wrap="square">
            <a:spAutoFit/>
          </a:bodyPr>
          <a:lstStyle/>
          <a:p>
            <a:pPr lvl="0"/>
            <a:r>
              <a:rPr lang="uk-UA" dirty="0">
                <a:solidFill>
                  <a:prstClr val="black"/>
                </a:solidFill>
              </a:rPr>
              <a:t>Автоматизовані способи витягування хребта здійснюють більш тонкий контроль за всім процесом, тому, можливі травми або негативні ситуації зводяться до мінімуму.</a:t>
            </a:r>
            <a:endParaRPr lang="ru-RU" dirty="0">
              <a:solidFill>
                <a:prstClr val="black"/>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07503" y="1607000"/>
            <a:ext cx="8928993" cy="1323439"/>
          </a:xfrm>
          <a:prstGeom prst="rect">
            <a:avLst/>
          </a:prstGeom>
          <a:solidFill>
            <a:schemeClr val="accent2">
              <a:lumMod val="20000"/>
              <a:lumOff val="80000"/>
            </a:schemeClr>
          </a:solidFill>
        </p:spPr>
        <p:txBody>
          <a:bodyPr wrap="square">
            <a:spAutoFit/>
          </a:bodyPr>
          <a:lstStyle/>
          <a:p>
            <a:r>
              <a:rPr lang="uk-UA" sz="2000" dirty="0" smtClean="0"/>
              <a:t>Пацієнта</a:t>
            </a:r>
            <a:r>
              <a:rPr lang="uk-UA" sz="2000" dirty="0"/>
              <a:t>, під час проведення процедури фіксують до кушетки спеціальними ременями і облаштовують для нього додаткову тягу. </a:t>
            </a:r>
            <a:endParaRPr lang="uk-UA" sz="2000" dirty="0" smtClean="0"/>
          </a:p>
          <a:p>
            <a:r>
              <a:rPr lang="uk-UA" sz="2000" dirty="0" smtClean="0"/>
              <a:t>Щоб </a:t>
            </a:r>
            <a:r>
              <a:rPr lang="uk-UA" sz="2000" dirty="0"/>
              <a:t>нормалізувати стан в поперековому відділі, лямка для витягування хребта проходить під пахвами, фіксуючи тим самим хребет на рівні плечового пояса.</a:t>
            </a:r>
            <a:endParaRPr lang="ru-RU" sz="2000" dirty="0"/>
          </a:p>
        </p:txBody>
      </p:sp>
      <p:pic>
        <p:nvPicPr>
          <p:cNvPr id="4" name="Рисунок 3" descr="https://spinozadoc.ru/wp-content/uploads/2019/10/suhoe-vityazhenie-pozvonochnika-4-1024x492.jpg"/>
          <p:cNvPicPr/>
          <p:nvPr/>
        </p:nvPicPr>
        <p:blipFill rotWithShape="1">
          <a:blip r:embed="rId2">
            <a:extLst>
              <a:ext uri="{28A0092B-C50C-407E-A947-70E740481C1C}">
                <a14:useLocalDpi xmlns:a14="http://schemas.microsoft.com/office/drawing/2010/main" val="0"/>
              </a:ext>
            </a:extLst>
          </a:blip>
          <a:srcRect l="12737" t="10484" r="10625" b="4263"/>
          <a:stretch/>
        </p:blipFill>
        <p:spPr bwMode="auto">
          <a:xfrm>
            <a:off x="1259632" y="3068960"/>
            <a:ext cx="6408712" cy="3780819"/>
          </a:xfrm>
          <a:prstGeom prst="rect">
            <a:avLst/>
          </a:prstGeom>
          <a:noFill/>
          <a:ln>
            <a:noFill/>
          </a:ln>
        </p:spPr>
      </p:pic>
      <p:sp>
        <p:nvSpPr>
          <p:cNvPr id="5" name="Заголовок 4"/>
          <p:cNvSpPr>
            <a:spLocks noGrp="1"/>
          </p:cNvSpPr>
          <p:nvPr>
            <p:ph type="title"/>
          </p:nvPr>
        </p:nvSpPr>
        <p:spPr>
          <a:xfrm>
            <a:off x="0" y="260648"/>
            <a:ext cx="9052992" cy="990600"/>
          </a:xfrm>
        </p:spPr>
        <p:txBody>
          <a:bodyPr>
            <a:noAutofit/>
          </a:bodyPr>
          <a:lstStyle/>
          <a:p>
            <a:pPr algn="ctr"/>
            <a:r>
              <a:rPr lang="uk-UA" b="1" dirty="0" smtClean="0"/>
              <a:t>Горизонтальна суха пасивна </a:t>
            </a:r>
            <a:r>
              <a:rPr lang="uk-UA" b="1" dirty="0" err="1" smtClean="0"/>
              <a:t>тракція</a:t>
            </a:r>
            <a:endParaRPr lang="ru-RU" b="1" dirty="0"/>
          </a:p>
        </p:txBody>
      </p:sp>
    </p:spTree>
    <p:extLst>
      <p:ext uri="{BB962C8B-B14F-4D97-AF65-F5344CB8AC3E}">
        <p14:creationId xmlns:p14="http://schemas.microsoft.com/office/powerpoint/2010/main" val="42553866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578" y="116632"/>
            <a:ext cx="9144000" cy="990600"/>
          </a:xfrm>
        </p:spPr>
        <p:txBody>
          <a:bodyPr>
            <a:noAutofit/>
          </a:bodyPr>
          <a:lstStyle/>
          <a:p>
            <a:pPr algn="ctr"/>
            <a:r>
              <a:rPr lang="ru-RU" sz="4800" b="1" dirty="0" err="1"/>
              <a:t>Сухе</a:t>
            </a:r>
            <a:r>
              <a:rPr lang="ru-RU" sz="4800" b="1" dirty="0"/>
              <a:t> </a:t>
            </a:r>
            <a:r>
              <a:rPr lang="ru-RU" sz="4800" b="1" dirty="0" err="1"/>
              <a:t>апаратне</a:t>
            </a:r>
            <a:r>
              <a:rPr lang="ru-RU" sz="4800" b="1" dirty="0"/>
              <a:t> </a:t>
            </a:r>
            <a:r>
              <a:rPr lang="ru-RU" sz="4800" b="1" dirty="0" err="1" smtClean="0"/>
              <a:t>горизонтальне</a:t>
            </a:r>
            <a:r>
              <a:rPr lang="ru-RU" sz="4800" b="1" dirty="0" smtClean="0"/>
              <a:t> </a:t>
            </a:r>
            <a:r>
              <a:rPr lang="ru-RU" sz="4800" b="1" dirty="0" err="1" smtClean="0"/>
              <a:t>витягування</a:t>
            </a:r>
            <a:r>
              <a:rPr lang="ru-RU" sz="4800" b="1" dirty="0" smtClean="0"/>
              <a:t> хребта</a:t>
            </a:r>
            <a:endParaRPr lang="ru-RU" sz="4800" dirty="0"/>
          </a:p>
        </p:txBody>
      </p:sp>
      <p:pic>
        <p:nvPicPr>
          <p:cNvPr id="1027" name="Picture 3" descr="Вытяжение позвоночника - тракционная терапия позвоночника в Омске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700808"/>
            <a:ext cx="7920880" cy="5112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6826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228600"/>
            <a:ext cx="8928992" cy="990600"/>
          </a:xfrm>
        </p:spPr>
        <p:txBody>
          <a:bodyPr>
            <a:normAutofit/>
          </a:bodyPr>
          <a:lstStyle/>
          <a:p>
            <a:pPr algn="ctr"/>
            <a:r>
              <a:rPr lang="uk-UA" sz="3600" b="1" dirty="0" smtClean="0"/>
              <a:t>Комп'ютерне </a:t>
            </a:r>
            <a:r>
              <a:rPr lang="uk-UA" sz="3600" b="1" dirty="0"/>
              <a:t>пасивне витягування хребта</a:t>
            </a:r>
            <a:endParaRPr lang="ru-RU" sz="3600" b="1" dirty="0"/>
          </a:p>
        </p:txBody>
      </p:sp>
      <p:sp>
        <p:nvSpPr>
          <p:cNvPr id="3" name="Прямоугольник 2"/>
          <p:cNvSpPr/>
          <p:nvPr/>
        </p:nvSpPr>
        <p:spPr>
          <a:xfrm>
            <a:off x="99955" y="1556792"/>
            <a:ext cx="4688069" cy="1754326"/>
          </a:xfrm>
          <a:prstGeom prst="rect">
            <a:avLst/>
          </a:prstGeom>
          <a:solidFill>
            <a:schemeClr val="accent1">
              <a:lumMod val="20000"/>
              <a:lumOff val="80000"/>
            </a:schemeClr>
          </a:solidFill>
        </p:spPr>
        <p:txBody>
          <a:bodyPr wrap="square">
            <a:spAutoFit/>
          </a:bodyPr>
          <a:lstStyle/>
          <a:p>
            <a:r>
              <a:rPr lang="uk-UA" dirty="0" smtClean="0"/>
              <a:t>Різновидом </a:t>
            </a:r>
            <a:r>
              <a:rPr lang="uk-UA" dirty="0"/>
              <a:t>апаратного методу є комп'ютерне пасивне витягування хребта. </a:t>
            </a:r>
            <a:endParaRPr lang="uk-UA" dirty="0" smtClean="0"/>
          </a:p>
          <a:p>
            <a:r>
              <a:rPr lang="uk-UA" dirty="0" smtClean="0"/>
              <a:t>Це </a:t>
            </a:r>
            <a:r>
              <a:rPr lang="uk-UA" dirty="0"/>
              <a:t>новий вид </a:t>
            </a:r>
            <a:r>
              <a:rPr lang="uk-UA" dirty="0" err="1"/>
              <a:t>тракційного</a:t>
            </a:r>
            <a:r>
              <a:rPr lang="uk-UA" dirty="0"/>
              <a:t> столу, що обладнаний системою, якою пацієнт може керувати самостійно, під контролем фізичного терапевта. </a:t>
            </a:r>
            <a:endParaRPr lang="uk-UA" dirty="0" smtClean="0"/>
          </a:p>
        </p:txBody>
      </p:sp>
      <p:pic>
        <p:nvPicPr>
          <p:cNvPr id="5" name="Picture 4" descr="Тракционное вытяжение позвоночника"/>
          <p:cNvPicPr>
            <a:picLocks noChangeAspect="1" noChangeArrowheads="1"/>
          </p:cNvPicPr>
          <p:nvPr/>
        </p:nvPicPr>
        <p:blipFill rotWithShape="1">
          <a:blip r:embed="rId2">
            <a:extLst>
              <a:ext uri="{28A0092B-C50C-407E-A947-70E740481C1C}">
                <a14:useLocalDpi xmlns:a14="http://schemas.microsoft.com/office/drawing/2010/main" val="0"/>
              </a:ext>
            </a:extLst>
          </a:blip>
          <a:srcRect l="6582" r="5128"/>
          <a:stretch/>
        </p:blipFill>
        <p:spPr bwMode="auto">
          <a:xfrm>
            <a:off x="0" y="3464026"/>
            <a:ext cx="5977789" cy="335885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Тракция позвоночника на аппарате SuperTrac ST-11 - Цена 900.00 руб."/>
          <p:cNvPicPr>
            <a:picLocks noChangeAspect="1" noChangeArrowheads="1"/>
          </p:cNvPicPr>
          <p:nvPr/>
        </p:nvPicPr>
        <p:blipFill rotWithShape="1">
          <a:blip r:embed="rId3">
            <a:extLst>
              <a:ext uri="{28A0092B-C50C-407E-A947-70E740481C1C}">
                <a14:useLocalDpi xmlns:a14="http://schemas.microsoft.com/office/drawing/2010/main" val="0"/>
              </a:ext>
            </a:extLst>
          </a:blip>
          <a:srcRect b="37241"/>
          <a:stretch/>
        </p:blipFill>
        <p:spPr bwMode="auto">
          <a:xfrm>
            <a:off x="4967808" y="1556793"/>
            <a:ext cx="4061048" cy="3456384"/>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5977789" y="5147161"/>
            <a:ext cx="3051067" cy="1477328"/>
          </a:xfrm>
          <a:prstGeom prst="rect">
            <a:avLst/>
          </a:prstGeom>
          <a:solidFill>
            <a:schemeClr val="accent1">
              <a:lumMod val="20000"/>
              <a:lumOff val="80000"/>
            </a:schemeClr>
          </a:solidFill>
        </p:spPr>
        <p:txBody>
          <a:bodyPr wrap="square">
            <a:spAutoFit/>
          </a:bodyPr>
          <a:lstStyle/>
          <a:p>
            <a:r>
              <a:rPr lang="uk-UA" dirty="0"/>
              <a:t>Процедура проводиться в горизонтальному положенні тіла, і людина сама відчуває момент, коли розтягування досягає максимуму.</a:t>
            </a:r>
            <a:endParaRPr lang="ru-RU" dirty="0"/>
          </a:p>
        </p:txBody>
      </p:sp>
    </p:spTree>
    <p:extLst>
      <p:ext uri="{BB962C8B-B14F-4D97-AF65-F5344CB8AC3E}">
        <p14:creationId xmlns:p14="http://schemas.microsoft.com/office/powerpoint/2010/main" val="26079993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16632"/>
            <a:ext cx="9144000" cy="990600"/>
          </a:xfrm>
        </p:spPr>
        <p:txBody>
          <a:bodyPr>
            <a:noAutofit/>
          </a:bodyPr>
          <a:lstStyle/>
          <a:p>
            <a:pPr algn="ctr"/>
            <a:r>
              <a:rPr lang="uk-UA" sz="4800" b="1" dirty="0"/>
              <a:t>Тривимірне витягування хребта</a:t>
            </a:r>
            <a:endParaRPr lang="ru-RU" sz="4800" b="1" dirty="0"/>
          </a:p>
        </p:txBody>
      </p:sp>
      <p:sp>
        <p:nvSpPr>
          <p:cNvPr id="4" name="Прямоугольник 3"/>
          <p:cNvSpPr/>
          <p:nvPr/>
        </p:nvSpPr>
        <p:spPr>
          <a:xfrm>
            <a:off x="140459" y="1916832"/>
            <a:ext cx="8866956" cy="1323439"/>
          </a:xfrm>
          <a:prstGeom prst="rect">
            <a:avLst/>
          </a:prstGeom>
          <a:solidFill>
            <a:schemeClr val="accent1">
              <a:lumMod val="60000"/>
              <a:lumOff val="40000"/>
            </a:schemeClr>
          </a:solidFill>
        </p:spPr>
        <p:txBody>
          <a:bodyPr wrap="square">
            <a:spAutoFit/>
          </a:bodyPr>
          <a:lstStyle/>
          <a:p>
            <a:r>
              <a:rPr lang="uk-UA" sz="2000" dirty="0"/>
              <a:t>Тривимірне витягування хребта здійснюється за допомогою високотехнологічного обладнання. Це робот-тренажер, який повертає </a:t>
            </a:r>
            <a:r>
              <a:rPr lang="uk-UA" sz="2000" dirty="0" smtClean="0"/>
              <a:t>у </a:t>
            </a:r>
            <a:r>
              <a:rPr lang="uk-UA" sz="2000" dirty="0"/>
              <a:t>фізіологічне положення зміщені хребці, м'язи і зв'язки. Машина налаштована на умовну вісь тривимірного простору, працює </a:t>
            </a:r>
            <a:r>
              <a:rPr lang="uk-UA" sz="2000" dirty="0" err="1"/>
              <a:t>щадно</a:t>
            </a:r>
            <a:r>
              <a:rPr lang="uk-UA" sz="2000" dirty="0"/>
              <a:t> і точно.</a:t>
            </a:r>
            <a:endParaRPr lang="ru-RU" sz="2000" dirty="0"/>
          </a:p>
        </p:txBody>
      </p:sp>
      <p:pic>
        <p:nvPicPr>
          <p:cNvPr id="8" name="Picture 2" descr="https://spinolog.com/wp-content/uploads/2019/03/tryokhmernoe-vytyazhenie-pozvonochnika-pri-pomoshhi-robot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032" y="3744560"/>
            <a:ext cx="4176464" cy="2972476"/>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В клинике Новосибирска лечат позвоночник трехмерным вытяжением ..."/>
          <p:cNvPicPr>
            <a:picLocks noChangeAspect="1" noChangeArrowheads="1"/>
          </p:cNvPicPr>
          <p:nvPr/>
        </p:nvPicPr>
        <p:blipFill rotWithShape="1">
          <a:blip r:embed="rId3">
            <a:extLst>
              <a:ext uri="{28A0092B-C50C-407E-A947-70E740481C1C}">
                <a14:useLocalDpi xmlns:a14="http://schemas.microsoft.com/office/drawing/2010/main" val="0"/>
              </a:ext>
            </a:extLst>
          </a:blip>
          <a:srcRect l="5346" t="18065" r="3908"/>
          <a:stretch/>
        </p:blipFill>
        <p:spPr bwMode="auto">
          <a:xfrm>
            <a:off x="107504" y="3744560"/>
            <a:ext cx="4680520" cy="2972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75016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1366"/>
            <a:ext cx="9144000" cy="990600"/>
          </a:xfrm>
        </p:spPr>
        <p:txBody>
          <a:bodyPr>
            <a:noAutofit/>
          </a:bodyPr>
          <a:lstStyle/>
          <a:p>
            <a:pPr algn="ctr"/>
            <a:r>
              <a:rPr lang="uk-UA" sz="6000" b="1" dirty="0"/>
              <a:t>Етіологія остеохондрозу</a:t>
            </a:r>
            <a:endParaRPr lang="ru-RU" sz="6000" dirty="0"/>
          </a:p>
        </p:txBody>
      </p:sp>
      <p:sp>
        <p:nvSpPr>
          <p:cNvPr id="3" name="Прямоугольник 2"/>
          <p:cNvSpPr/>
          <p:nvPr/>
        </p:nvSpPr>
        <p:spPr>
          <a:xfrm>
            <a:off x="21658" y="1556792"/>
            <a:ext cx="4262310" cy="5293757"/>
          </a:xfrm>
          <a:prstGeom prst="rect">
            <a:avLst/>
          </a:prstGeom>
          <a:solidFill>
            <a:schemeClr val="accent1">
              <a:lumMod val="40000"/>
              <a:lumOff val="60000"/>
            </a:schemeClr>
          </a:solidFill>
        </p:spPr>
        <p:txBody>
          <a:bodyPr wrap="square">
            <a:spAutoFit/>
          </a:bodyPr>
          <a:lstStyle/>
          <a:p>
            <a:r>
              <a:rPr lang="uk-UA" u="sng" dirty="0" smtClean="0"/>
              <a:t>До факторів ризику відносять:</a:t>
            </a:r>
          </a:p>
          <a:p>
            <a:pPr marL="285750" indent="-285750">
              <a:buFont typeface="Arial" panose="020B0604020202020204" pitchFamily="34" charset="0"/>
              <a:buChar char="•"/>
            </a:pPr>
            <a:r>
              <a:rPr lang="uk-UA" sz="1600" dirty="0" smtClean="0"/>
              <a:t>генетична </a:t>
            </a:r>
            <a:r>
              <a:rPr lang="uk-UA" sz="1600" dirty="0"/>
              <a:t>схильність, </a:t>
            </a:r>
            <a:endParaRPr lang="uk-UA" sz="1600" dirty="0" smtClean="0"/>
          </a:p>
          <a:p>
            <a:pPr marL="285750" indent="-285750">
              <a:buFont typeface="Arial" panose="020B0604020202020204" pitchFamily="34" charset="0"/>
              <a:buChar char="•"/>
            </a:pPr>
            <a:r>
              <a:rPr lang="uk-UA" sz="1600" dirty="0" smtClean="0"/>
              <a:t>інфекції</a:t>
            </a:r>
            <a:r>
              <a:rPr lang="uk-UA" sz="1600" dirty="0"/>
              <a:t>, </a:t>
            </a:r>
            <a:endParaRPr lang="uk-UA" sz="1600" dirty="0" smtClean="0"/>
          </a:p>
          <a:p>
            <a:pPr marL="285750" indent="-285750">
              <a:buFont typeface="Arial" panose="020B0604020202020204" pitchFamily="34" charset="0"/>
              <a:buChar char="•"/>
            </a:pPr>
            <a:r>
              <a:rPr lang="uk-UA" sz="1600" dirty="0" smtClean="0"/>
              <a:t>інтоксикації</a:t>
            </a:r>
            <a:r>
              <a:rPr lang="uk-UA" sz="1600" dirty="0"/>
              <a:t>, </a:t>
            </a:r>
            <a:endParaRPr lang="uk-UA" sz="1600" dirty="0" smtClean="0"/>
          </a:p>
          <a:p>
            <a:pPr marL="285750" indent="-285750">
              <a:buFont typeface="Arial" panose="020B0604020202020204" pitchFamily="34" charset="0"/>
              <a:buChar char="•"/>
            </a:pPr>
            <a:r>
              <a:rPr lang="uk-UA" sz="1600" dirty="0" smtClean="0"/>
              <a:t>надмірна </a:t>
            </a:r>
            <a:r>
              <a:rPr lang="uk-UA" sz="1600" dirty="0"/>
              <a:t>вага, </a:t>
            </a:r>
            <a:endParaRPr lang="uk-UA" sz="1600" dirty="0" smtClean="0"/>
          </a:p>
          <a:p>
            <a:pPr marL="285750" indent="-285750">
              <a:buFont typeface="Arial" panose="020B0604020202020204" pitchFamily="34" charset="0"/>
              <a:buChar char="•"/>
            </a:pPr>
            <a:r>
              <a:rPr lang="uk-UA" sz="1600" dirty="0" smtClean="0"/>
              <a:t>неправильне </a:t>
            </a:r>
            <a:r>
              <a:rPr lang="uk-UA" sz="1600" dirty="0"/>
              <a:t>харчування, </a:t>
            </a:r>
            <a:endParaRPr lang="uk-UA" sz="1600" dirty="0" smtClean="0"/>
          </a:p>
          <a:p>
            <a:pPr marL="285750" indent="-285750">
              <a:buFont typeface="Arial" panose="020B0604020202020204" pitchFamily="34" charset="0"/>
              <a:buChar char="•"/>
            </a:pPr>
            <a:r>
              <a:rPr lang="uk-UA" sz="1600" dirty="0" smtClean="0"/>
              <a:t>гіподинамія</a:t>
            </a:r>
            <a:r>
              <a:rPr lang="uk-UA" sz="1600" dirty="0"/>
              <a:t>, </a:t>
            </a:r>
            <a:endParaRPr lang="uk-UA" sz="1600" dirty="0" smtClean="0"/>
          </a:p>
          <a:p>
            <a:pPr marL="285750" indent="-285750">
              <a:buFont typeface="Arial" panose="020B0604020202020204" pitchFamily="34" charset="0"/>
              <a:buChar char="•"/>
            </a:pPr>
            <a:r>
              <a:rPr lang="uk-UA" sz="1600" dirty="0" smtClean="0"/>
              <a:t>несприятливі </a:t>
            </a:r>
            <a:r>
              <a:rPr lang="uk-UA" sz="1600" dirty="0"/>
              <a:t>умови статичного (носіння тягарів, тривале перебування в положенні стоячи або сидячи) та динамічного (часті ривкові руху з поворотами, згинання та розгинання тулуба) навантажень на хребет, </a:t>
            </a:r>
            <a:endParaRPr lang="uk-UA" sz="1600" dirty="0" smtClean="0"/>
          </a:p>
          <a:p>
            <a:pPr marL="285750" indent="-285750">
              <a:buFont typeface="Arial" panose="020B0604020202020204" pitchFamily="34" charset="0"/>
              <a:buChar char="•"/>
            </a:pPr>
            <a:r>
              <a:rPr lang="uk-UA" sz="1600" dirty="0" smtClean="0"/>
              <a:t>вікові </a:t>
            </a:r>
            <a:r>
              <a:rPr lang="uk-UA" sz="1600" dirty="0"/>
              <a:t>зміни, </a:t>
            </a:r>
            <a:endParaRPr lang="uk-UA" sz="1600" dirty="0" smtClean="0"/>
          </a:p>
          <a:p>
            <a:pPr marL="285750" indent="-285750">
              <a:buFont typeface="Arial" panose="020B0604020202020204" pitchFamily="34" charset="0"/>
              <a:buChar char="•"/>
            </a:pPr>
            <a:r>
              <a:rPr lang="uk-UA" sz="1600" dirty="0" smtClean="0"/>
              <a:t>травми </a:t>
            </a:r>
            <a:r>
              <a:rPr lang="uk-UA" sz="1600" dirty="0"/>
              <a:t>хребта, </a:t>
            </a:r>
            <a:endParaRPr lang="uk-UA" sz="1600" dirty="0" smtClean="0"/>
          </a:p>
          <a:p>
            <a:pPr marL="285750" indent="-285750">
              <a:buFont typeface="Arial" panose="020B0604020202020204" pitchFamily="34" charset="0"/>
              <a:buChar char="•"/>
            </a:pPr>
            <a:r>
              <a:rPr lang="uk-UA" sz="1600" dirty="0" smtClean="0"/>
              <a:t>виражені </a:t>
            </a:r>
            <a:r>
              <a:rPr lang="uk-UA" sz="1600" dirty="0"/>
              <a:t>деформації хребта (кіфоз, сколіоз), </a:t>
            </a:r>
            <a:endParaRPr lang="uk-UA" sz="1600" dirty="0" smtClean="0"/>
          </a:p>
          <a:p>
            <a:pPr marL="285750" indent="-285750">
              <a:buFont typeface="Arial" panose="020B0604020202020204" pitchFamily="34" charset="0"/>
              <a:buChar char="•"/>
            </a:pPr>
            <a:r>
              <a:rPr lang="uk-UA" sz="1600" dirty="0" smtClean="0"/>
              <a:t>деформації </a:t>
            </a:r>
            <a:r>
              <a:rPr lang="uk-UA" sz="1600" dirty="0"/>
              <a:t>стопи, </a:t>
            </a:r>
            <a:endParaRPr lang="uk-UA" sz="1600" dirty="0" smtClean="0"/>
          </a:p>
          <a:p>
            <a:pPr marL="285750" indent="-285750">
              <a:buFont typeface="Arial" panose="020B0604020202020204" pitchFamily="34" charset="0"/>
              <a:buChar char="•"/>
            </a:pPr>
            <a:r>
              <a:rPr lang="uk-UA" sz="1600" dirty="0" smtClean="0"/>
              <a:t>слабкий </a:t>
            </a:r>
            <a:r>
              <a:rPr lang="uk-UA" sz="1600" dirty="0"/>
              <a:t>розвиток кістково-м'язової системи, </a:t>
            </a:r>
            <a:endParaRPr lang="uk-UA" sz="1600" dirty="0" smtClean="0"/>
          </a:p>
          <a:p>
            <a:pPr marL="285750" indent="-285750">
              <a:buFont typeface="Arial" panose="020B0604020202020204" pitchFamily="34" charset="0"/>
              <a:buChar char="•"/>
            </a:pPr>
            <a:r>
              <a:rPr lang="uk-UA" sz="1600" dirty="0" smtClean="0"/>
              <a:t>вагітність</a:t>
            </a:r>
            <a:r>
              <a:rPr lang="uk-UA" sz="1600" dirty="0"/>
              <a:t>, </a:t>
            </a:r>
            <a:endParaRPr lang="uk-UA" sz="1600" dirty="0" smtClean="0"/>
          </a:p>
          <a:p>
            <a:pPr marL="285750" indent="-285750">
              <a:buFont typeface="Arial" panose="020B0604020202020204" pitchFamily="34" charset="0"/>
              <a:buChar char="•"/>
            </a:pPr>
            <a:r>
              <a:rPr lang="uk-UA" sz="1600" dirty="0" smtClean="0"/>
              <a:t>паління</a:t>
            </a:r>
            <a:r>
              <a:rPr lang="uk-UA" sz="1600" dirty="0"/>
              <a:t>.</a:t>
            </a:r>
            <a:endParaRPr lang="ru-RU" sz="1600" dirty="0"/>
          </a:p>
        </p:txBody>
      </p:sp>
      <p:pic>
        <p:nvPicPr>
          <p:cNvPr id="19458" name="Picture 2" descr="Остеохондроз позвоночника: причины, симптомы, диагностика и лечени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3968" y="2807972"/>
            <a:ext cx="4860032" cy="3528392"/>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4427984" y="1484784"/>
            <a:ext cx="4464496" cy="1200329"/>
          </a:xfrm>
          <a:prstGeom prst="rect">
            <a:avLst/>
          </a:prstGeom>
        </p:spPr>
        <p:txBody>
          <a:bodyPr wrap="square">
            <a:spAutoFit/>
          </a:bodyPr>
          <a:lstStyle/>
          <a:p>
            <a:pPr lvl="0"/>
            <a:r>
              <a:rPr lang="uk-UA" dirty="0">
                <a:solidFill>
                  <a:prstClr val="black"/>
                </a:solidFill>
              </a:rPr>
              <a:t>Причини, що викликають зміну в </a:t>
            </a:r>
            <a:r>
              <a:rPr lang="uk-UA" dirty="0" err="1">
                <a:solidFill>
                  <a:prstClr val="black"/>
                </a:solidFill>
              </a:rPr>
              <a:t>міжхребцевих</a:t>
            </a:r>
            <a:r>
              <a:rPr lang="uk-UA" dirty="0">
                <a:solidFill>
                  <a:prstClr val="black"/>
                </a:solidFill>
              </a:rPr>
              <a:t> дисках, до кінця не вивчені, але безумовно пов'язані з порушенням кровообігу і обміну речовин в диску. </a:t>
            </a:r>
          </a:p>
        </p:txBody>
      </p:sp>
    </p:spTree>
    <p:extLst>
      <p:ext uri="{BB962C8B-B14F-4D97-AF65-F5344CB8AC3E}">
        <p14:creationId xmlns:p14="http://schemas.microsoft.com/office/powerpoint/2010/main" val="139232208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16632"/>
            <a:ext cx="9144000" cy="990600"/>
          </a:xfrm>
        </p:spPr>
        <p:txBody>
          <a:bodyPr>
            <a:normAutofit fontScale="90000"/>
          </a:bodyPr>
          <a:lstStyle/>
          <a:p>
            <a:pPr algn="ctr"/>
            <a:r>
              <a:rPr lang="uk-UA" b="1" dirty="0" err="1"/>
              <a:t>Безнавантажувальне</a:t>
            </a:r>
            <a:r>
              <a:rPr lang="uk-UA" b="1" dirty="0"/>
              <a:t> сухе апаратне витягування хребта</a:t>
            </a:r>
            <a:endParaRPr lang="ru-RU" b="1" dirty="0"/>
          </a:p>
        </p:txBody>
      </p:sp>
      <p:sp>
        <p:nvSpPr>
          <p:cNvPr id="4" name="Прямоугольник 3"/>
          <p:cNvSpPr/>
          <p:nvPr/>
        </p:nvSpPr>
        <p:spPr>
          <a:xfrm>
            <a:off x="10344" y="1484784"/>
            <a:ext cx="5641776" cy="2554545"/>
          </a:xfrm>
          <a:prstGeom prst="rect">
            <a:avLst/>
          </a:prstGeom>
        </p:spPr>
        <p:txBody>
          <a:bodyPr wrap="square">
            <a:spAutoFit/>
          </a:bodyPr>
          <a:lstStyle/>
          <a:p>
            <a:r>
              <a:rPr lang="uk-UA" sz="1600" dirty="0" err="1"/>
              <a:t>Безнавантажувальне</a:t>
            </a:r>
            <a:r>
              <a:rPr lang="uk-UA" sz="1600" dirty="0"/>
              <a:t> сухе апаратне витягування хребта – це новітній метод, який вважають проривом в терапії дегенеративних патологій (гриж, </a:t>
            </a:r>
            <a:r>
              <a:rPr lang="uk-UA" sz="1600" dirty="0" err="1"/>
              <a:t>протрузій</a:t>
            </a:r>
            <a:r>
              <a:rPr lang="uk-UA" sz="1600" dirty="0"/>
              <a:t> </a:t>
            </a:r>
            <a:r>
              <a:rPr lang="uk-UA" sz="1600" dirty="0" smtClean="0"/>
              <a:t>в поперековому </a:t>
            </a:r>
            <a:r>
              <a:rPr lang="uk-UA" sz="1600" dirty="0"/>
              <a:t>відділу хребта). Цей пристрій ефективно розслаблює м'язи, рівномірно </a:t>
            </a:r>
            <a:r>
              <a:rPr lang="uk-UA" sz="1600" dirty="0" smtClean="0"/>
              <a:t>витягуючи </a:t>
            </a:r>
            <a:r>
              <a:rPr lang="uk-UA" sz="1600" dirty="0"/>
              <a:t>спину. Апарат оснащений </a:t>
            </a:r>
            <a:r>
              <a:rPr lang="uk-UA" sz="1600" dirty="0" err="1" smtClean="0"/>
              <a:t>мікро-вібраційною</a:t>
            </a:r>
            <a:r>
              <a:rPr lang="uk-UA" sz="1600" dirty="0" smtClean="0"/>
              <a:t> </a:t>
            </a:r>
            <a:r>
              <a:rPr lang="uk-UA" sz="1600" dirty="0"/>
              <a:t>системою і впливає на м'язи тепловими </a:t>
            </a:r>
            <a:r>
              <a:rPr lang="uk-UA" sz="1600" dirty="0" smtClean="0"/>
              <a:t>хвилями.</a:t>
            </a:r>
            <a:endParaRPr lang="ru-RU" sz="1600" dirty="0"/>
          </a:p>
          <a:p>
            <a:r>
              <a:rPr lang="uk-UA" sz="1600" dirty="0"/>
              <a:t>Пацієнт отримує і масаж, і витягування хребта одночасно. М'язи і зв'язки не перенапружуються, а ймовірність травм фактично зведена до нуля. Один із прикладів таких установок - «Свінг-машина».</a:t>
            </a:r>
            <a:endParaRPr lang="ru-RU" sz="1600" dirty="0"/>
          </a:p>
        </p:txBody>
      </p:sp>
      <p:pic>
        <p:nvPicPr>
          <p:cNvPr id="11268" name="Picture 4" descr="Тракционная терапия (вытяжени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112" y="1628800"/>
            <a:ext cx="3563888" cy="50405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Грэвитрин-тренажер для лечения заболеваний позвоночника"/>
          <p:cNvPicPr>
            <a:picLocks noChangeAspect="1" noChangeArrowheads="1"/>
          </p:cNvPicPr>
          <p:nvPr/>
        </p:nvPicPr>
        <p:blipFill rotWithShape="1">
          <a:blip r:embed="rId3">
            <a:extLst>
              <a:ext uri="{28A0092B-C50C-407E-A947-70E740481C1C}">
                <a14:useLocalDpi xmlns:a14="http://schemas.microsoft.com/office/drawing/2010/main" val="0"/>
              </a:ext>
            </a:extLst>
          </a:blip>
          <a:srcRect l="1279" t="7610" r="1250" b="825"/>
          <a:stretch/>
        </p:blipFill>
        <p:spPr bwMode="auto">
          <a:xfrm>
            <a:off x="10344" y="3933056"/>
            <a:ext cx="5641776" cy="2924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22726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0" y="0"/>
            <a:ext cx="4677181" cy="990600"/>
          </a:xfrm>
        </p:spPr>
        <p:txBody>
          <a:bodyPr>
            <a:noAutofit/>
          </a:bodyPr>
          <a:lstStyle/>
          <a:p>
            <a:pPr algn="ctr"/>
            <a:r>
              <a:rPr lang="uk-UA" sz="3200" b="1" dirty="0"/>
              <a:t>Пристрій </a:t>
            </a:r>
            <a:r>
              <a:rPr lang="uk-UA" sz="3200" b="1" dirty="0" smtClean="0"/>
              <a:t>«</a:t>
            </a:r>
            <a:r>
              <a:rPr lang="uk-UA" sz="3200" b="1" dirty="0" err="1" smtClean="0"/>
              <a:t>Вертетрак</a:t>
            </a:r>
            <a:r>
              <a:rPr lang="uk-UA" sz="3200" b="1" dirty="0" smtClean="0"/>
              <a:t>»</a:t>
            </a:r>
            <a:r>
              <a:rPr lang="ru-RU" sz="3200" b="1" dirty="0"/>
              <a:t/>
            </a:r>
            <a:br>
              <a:rPr lang="ru-RU" sz="3200" b="1" dirty="0"/>
            </a:br>
            <a:r>
              <a:rPr lang="uk-UA" sz="3200" b="1" dirty="0" smtClean="0"/>
              <a:t>для поперекової </a:t>
            </a:r>
            <a:r>
              <a:rPr lang="uk-UA" sz="3200" b="1" dirty="0" err="1" smtClean="0"/>
              <a:t>тракції</a:t>
            </a:r>
            <a:endParaRPr lang="ru-RU" sz="3200" b="1" dirty="0"/>
          </a:p>
        </p:txBody>
      </p:sp>
      <p:pic>
        <p:nvPicPr>
          <p:cNvPr id="8198" name="Picture 6" descr="Устройство для тракции позвоночника Вертетрак | Медилайн"/>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5427"/>
          <a:stretch/>
        </p:blipFill>
        <p:spPr bwMode="auto">
          <a:xfrm>
            <a:off x="4677181" y="109266"/>
            <a:ext cx="4431287" cy="289974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Устройство для тракции позвоночника Вертетрак | Медилайн"/>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04" y="3462547"/>
            <a:ext cx="4431287" cy="3363532"/>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1341" y="980727"/>
            <a:ext cx="4550659" cy="2554545"/>
          </a:xfrm>
          <a:prstGeom prst="rect">
            <a:avLst/>
          </a:prstGeom>
          <a:solidFill>
            <a:schemeClr val="accent1">
              <a:lumMod val="60000"/>
              <a:lumOff val="40000"/>
            </a:schemeClr>
          </a:solidFill>
        </p:spPr>
        <p:txBody>
          <a:bodyPr wrap="square">
            <a:spAutoFit/>
          </a:bodyPr>
          <a:lstStyle/>
          <a:p>
            <a:pPr lvl="0"/>
            <a:r>
              <a:rPr lang="uk-UA" sz="2000" dirty="0" err="1">
                <a:solidFill>
                  <a:prstClr val="black"/>
                </a:solidFill>
              </a:rPr>
              <a:t>Вертетрак</a:t>
            </a:r>
            <a:r>
              <a:rPr lang="uk-UA" sz="2000" dirty="0">
                <a:solidFill>
                  <a:prstClr val="black"/>
                </a:solidFill>
              </a:rPr>
              <a:t> пропонує вдосконалений підхід до традиційної концепції </a:t>
            </a:r>
            <a:r>
              <a:rPr lang="uk-UA" sz="2000" dirty="0" err="1">
                <a:solidFill>
                  <a:prstClr val="black"/>
                </a:solidFill>
              </a:rPr>
              <a:t>тракції</a:t>
            </a:r>
            <a:r>
              <a:rPr lang="uk-UA" sz="2000" dirty="0">
                <a:solidFill>
                  <a:prstClr val="black"/>
                </a:solidFill>
              </a:rPr>
              <a:t> для лікування остеохондрозу в поперековому відділі хребта. </a:t>
            </a:r>
          </a:p>
          <a:p>
            <a:r>
              <a:rPr lang="uk-UA" sz="2000" dirty="0" err="1">
                <a:solidFill>
                  <a:prstClr val="black"/>
                </a:solidFill>
              </a:rPr>
              <a:t>Вертетрак</a:t>
            </a:r>
            <a:r>
              <a:rPr lang="uk-UA" sz="2000" dirty="0">
                <a:solidFill>
                  <a:prstClr val="black"/>
                </a:solidFill>
              </a:rPr>
              <a:t> є винятковим засобом для активної реабілітації поперекового болю, викликаної ураженням </a:t>
            </a:r>
            <a:r>
              <a:rPr lang="uk-UA" sz="2000" dirty="0" err="1">
                <a:solidFill>
                  <a:prstClr val="black"/>
                </a:solidFill>
              </a:rPr>
              <a:t>міжхребцевих</a:t>
            </a:r>
            <a:r>
              <a:rPr lang="uk-UA" sz="2000" dirty="0">
                <a:solidFill>
                  <a:prstClr val="black"/>
                </a:solidFill>
              </a:rPr>
              <a:t> дисків</a:t>
            </a:r>
            <a:r>
              <a:rPr lang="uk-UA" sz="2000" dirty="0" smtClean="0">
                <a:solidFill>
                  <a:prstClr val="black"/>
                </a:solidFill>
              </a:rPr>
              <a:t>.</a:t>
            </a:r>
            <a:r>
              <a:rPr lang="uk-UA" sz="2000" dirty="0"/>
              <a:t> </a:t>
            </a:r>
            <a:endParaRPr lang="uk-UA" sz="2000" dirty="0" smtClean="0"/>
          </a:p>
        </p:txBody>
      </p:sp>
      <p:sp>
        <p:nvSpPr>
          <p:cNvPr id="6" name="Прямоугольник 5"/>
          <p:cNvSpPr/>
          <p:nvPr/>
        </p:nvSpPr>
        <p:spPr>
          <a:xfrm>
            <a:off x="4604411" y="3348204"/>
            <a:ext cx="4465404" cy="3477875"/>
          </a:xfrm>
          <a:prstGeom prst="rect">
            <a:avLst/>
          </a:prstGeom>
          <a:solidFill>
            <a:schemeClr val="accent1">
              <a:lumMod val="60000"/>
              <a:lumOff val="40000"/>
            </a:schemeClr>
          </a:solidFill>
        </p:spPr>
        <p:txBody>
          <a:bodyPr wrap="square">
            <a:spAutoFit/>
          </a:bodyPr>
          <a:lstStyle/>
          <a:p>
            <a:pPr lvl="0"/>
            <a:r>
              <a:rPr lang="uk-UA" sz="2000" u="sng" dirty="0">
                <a:solidFill>
                  <a:prstClr val="black"/>
                </a:solidFill>
              </a:rPr>
              <a:t>Переваги при використанні </a:t>
            </a:r>
            <a:r>
              <a:rPr lang="uk-UA" sz="2000" u="sng" dirty="0" err="1" smtClean="0">
                <a:solidFill>
                  <a:prstClr val="black"/>
                </a:solidFill>
              </a:rPr>
              <a:t>Вертетрак</a:t>
            </a:r>
            <a:r>
              <a:rPr lang="uk-UA" sz="2000" u="sng" dirty="0" smtClean="0">
                <a:solidFill>
                  <a:prstClr val="black"/>
                </a:solidFill>
              </a:rPr>
              <a:t>:</a:t>
            </a:r>
          </a:p>
          <a:p>
            <a:pPr marL="285750" lvl="0" indent="-285750">
              <a:buFont typeface="Wingdings" panose="05000000000000000000" pitchFamily="2" charset="2"/>
              <a:buChar char="ü"/>
            </a:pPr>
            <a:r>
              <a:rPr lang="uk-UA" sz="2000" dirty="0" smtClean="0">
                <a:solidFill>
                  <a:prstClr val="black"/>
                </a:solidFill>
              </a:rPr>
              <a:t>Короткі </a:t>
            </a:r>
            <a:r>
              <a:rPr lang="uk-UA" sz="2000" dirty="0">
                <a:solidFill>
                  <a:prstClr val="black"/>
                </a:solidFill>
              </a:rPr>
              <a:t>лікувальні сеанси (до </a:t>
            </a:r>
            <a:r>
              <a:rPr lang="uk-UA" sz="2000" dirty="0" smtClean="0">
                <a:solidFill>
                  <a:prstClr val="black"/>
                </a:solidFill>
              </a:rPr>
              <a:t>30 хв</a:t>
            </a:r>
            <a:r>
              <a:rPr lang="uk-UA" sz="2000" dirty="0">
                <a:solidFill>
                  <a:prstClr val="black"/>
                </a:solidFill>
              </a:rPr>
              <a:t>.);</a:t>
            </a:r>
          </a:p>
          <a:p>
            <a:pPr marL="285750" lvl="0" indent="-285750">
              <a:buFont typeface="Wingdings" panose="05000000000000000000" pitchFamily="2" charset="2"/>
              <a:buChar char="ü"/>
            </a:pPr>
            <a:r>
              <a:rPr lang="uk-UA" sz="2000" dirty="0">
                <a:solidFill>
                  <a:prstClr val="black"/>
                </a:solidFill>
              </a:rPr>
              <a:t>Свобода рухів (можна сидіти, стояти, ходити);</a:t>
            </a:r>
          </a:p>
          <a:p>
            <a:pPr marL="285750" lvl="0" indent="-285750">
              <a:buFont typeface="Wingdings" panose="05000000000000000000" pitchFamily="2" charset="2"/>
              <a:buChar char="ü"/>
            </a:pPr>
            <a:r>
              <a:rPr lang="uk-UA" sz="2000" dirty="0">
                <a:solidFill>
                  <a:prstClr val="black"/>
                </a:solidFill>
              </a:rPr>
              <a:t>Витягування в 3-х напрямках, яке також дозволяє асиметричне витягування, просто створюючи різне витягування з правого і лівого боку </a:t>
            </a:r>
            <a:r>
              <a:rPr lang="uk-UA" sz="2000" dirty="0" smtClean="0">
                <a:solidFill>
                  <a:prstClr val="black"/>
                </a:solidFill>
              </a:rPr>
              <a:t>попереку;</a:t>
            </a:r>
            <a:endParaRPr lang="uk-UA" sz="2000" dirty="0">
              <a:solidFill>
                <a:prstClr val="black"/>
              </a:solidFill>
            </a:endParaRPr>
          </a:p>
          <a:p>
            <a:pPr marL="285750" lvl="0" indent="-285750">
              <a:buFont typeface="Wingdings" panose="05000000000000000000" pitchFamily="2" charset="2"/>
              <a:buChar char="ü"/>
            </a:pPr>
            <a:r>
              <a:rPr lang="uk-UA" sz="2000" dirty="0">
                <a:solidFill>
                  <a:prstClr val="black"/>
                </a:solidFill>
              </a:rPr>
              <a:t>Може бути використаний в домашніх умовах</a:t>
            </a:r>
            <a:r>
              <a:rPr lang="uk-UA" sz="2000" dirty="0" smtClean="0">
                <a:solidFill>
                  <a:prstClr val="black"/>
                </a:solidFill>
              </a:rPr>
              <a:t>.</a:t>
            </a:r>
            <a:endParaRPr lang="uk-UA" sz="2000" dirty="0">
              <a:solidFill>
                <a:prstClr val="black"/>
              </a:solidFill>
            </a:endParaRPr>
          </a:p>
        </p:txBody>
      </p:sp>
    </p:spTree>
    <p:extLst>
      <p:ext uri="{BB962C8B-B14F-4D97-AF65-F5344CB8AC3E}">
        <p14:creationId xmlns:p14="http://schemas.microsoft.com/office/powerpoint/2010/main" val="19656735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28600"/>
            <a:ext cx="9144000" cy="990600"/>
          </a:xfrm>
        </p:spPr>
        <p:txBody>
          <a:bodyPr>
            <a:noAutofit/>
          </a:bodyPr>
          <a:lstStyle/>
          <a:p>
            <a:pPr algn="ctr"/>
            <a:r>
              <a:rPr lang="uk-UA" sz="6000" b="1" dirty="0"/>
              <a:t>Підводна </a:t>
            </a:r>
            <a:r>
              <a:rPr lang="uk-UA" sz="6000" b="1" dirty="0" err="1" smtClean="0"/>
              <a:t>тракція</a:t>
            </a:r>
            <a:r>
              <a:rPr lang="uk-UA" sz="6000" b="1" dirty="0" smtClean="0"/>
              <a:t> хребта</a:t>
            </a:r>
            <a:endParaRPr lang="ru-RU" sz="6000" dirty="0"/>
          </a:p>
        </p:txBody>
      </p:sp>
      <p:pic>
        <p:nvPicPr>
          <p:cNvPr id="5" name="Picture 2" descr="&amp;Kcy;&amp;acy;&amp;rcy;&amp;tcy;&amp;icy;&amp;ncy;&amp;kcy;&amp;icy; &amp;pcy;&amp;ocy; &amp;zcy;&amp;acy;&amp;pcy;&amp;rcy;&amp;ocy;&amp;scy;&amp;ucy; &amp;pcy;&amp;ocy;&amp;dcy;&amp;vcy;&amp;icy;&amp;zhcy;&amp;ncy;&amp;ocy;&amp;scy;&amp;tcy;&amp;softcy; &amp;pcy;&amp;ocy;&amp;zcy;&amp;vcy;&amp;ocy;&amp;ncy;&amp;ocy;&amp;chcy;&amp;ncy;&amp;icy;&amp;kcy;&amp;acy; &amp;vcy; &amp;bcy;&amp;ocy;&amp;kcy;"/>
          <p:cNvPicPr>
            <a:picLocks noChangeAspect="1" noChangeArrowheads="1"/>
          </p:cNvPicPr>
          <p:nvPr/>
        </p:nvPicPr>
        <p:blipFill>
          <a:blip r:embed="rId2"/>
          <a:srcRect/>
          <a:stretch>
            <a:fillRect/>
          </a:stretch>
        </p:blipFill>
        <p:spPr bwMode="auto">
          <a:xfrm>
            <a:off x="3851920" y="3009518"/>
            <a:ext cx="5191604" cy="3789080"/>
          </a:xfrm>
          <a:prstGeom prst="rect">
            <a:avLst/>
          </a:prstGeom>
          <a:noFill/>
        </p:spPr>
      </p:pic>
      <p:sp>
        <p:nvSpPr>
          <p:cNvPr id="3" name="Прямоугольник 2"/>
          <p:cNvSpPr/>
          <p:nvPr/>
        </p:nvSpPr>
        <p:spPr>
          <a:xfrm>
            <a:off x="323528" y="1700808"/>
            <a:ext cx="8647988" cy="1200329"/>
          </a:xfrm>
          <a:prstGeom prst="rect">
            <a:avLst/>
          </a:prstGeom>
          <a:solidFill>
            <a:schemeClr val="accent1">
              <a:lumMod val="60000"/>
              <a:lumOff val="40000"/>
            </a:schemeClr>
          </a:solidFill>
        </p:spPr>
        <p:txBody>
          <a:bodyPr wrap="square">
            <a:spAutoFit/>
          </a:bodyPr>
          <a:lstStyle/>
          <a:p>
            <a:r>
              <a:rPr lang="uk-UA" sz="2400" dirty="0"/>
              <a:t>Підводна </a:t>
            </a:r>
            <a:r>
              <a:rPr lang="uk-UA" sz="2400" dirty="0" err="1"/>
              <a:t>тракція</a:t>
            </a:r>
            <a:r>
              <a:rPr lang="uk-UA" sz="2400" dirty="0"/>
              <a:t> проводиться у спеціально обладнаному басейні, або спеціальній ємності, наповненою водою (апаратна підводна </a:t>
            </a:r>
            <a:r>
              <a:rPr lang="uk-UA" sz="2400" dirty="0" err="1"/>
              <a:t>тракція</a:t>
            </a:r>
            <a:r>
              <a:rPr lang="uk-UA" sz="2400" dirty="0"/>
              <a:t>), вертикальним і горизонтальним способами. </a:t>
            </a:r>
            <a:endParaRPr lang="ru-RU" sz="2400" dirty="0"/>
          </a:p>
        </p:txBody>
      </p:sp>
      <p:sp>
        <p:nvSpPr>
          <p:cNvPr id="4" name="Прямоугольник 3"/>
          <p:cNvSpPr/>
          <p:nvPr/>
        </p:nvSpPr>
        <p:spPr>
          <a:xfrm>
            <a:off x="55966" y="3009517"/>
            <a:ext cx="3723946" cy="3785652"/>
          </a:xfrm>
          <a:prstGeom prst="rect">
            <a:avLst/>
          </a:prstGeom>
          <a:solidFill>
            <a:schemeClr val="accent1">
              <a:lumMod val="60000"/>
              <a:lumOff val="40000"/>
            </a:schemeClr>
          </a:solidFill>
        </p:spPr>
        <p:txBody>
          <a:bodyPr wrap="square">
            <a:spAutoFit/>
          </a:bodyPr>
          <a:lstStyle/>
          <a:p>
            <a:pPr lvl="0"/>
            <a:r>
              <a:rPr lang="uk-UA" sz="2000" dirty="0">
                <a:solidFill>
                  <a:prstClr val="black"/>
                </a:solidFill>
              </a:rPr>
              <a:t>Найчастіше людина знаходиться під водою у вертикальному положенні. В цьому випадку тіло людини поздовжньо провисає на спеціальному щиті (столі), до якого пацієнта фіксують </a:t>
            </a:r>
            <a:r>
              <a:rPr lang="uk-UA" sz="2000" dirty="0" smtClean="0">
                <a:solidFill>
                  <a:prstClr val="black"/>
                </a:solidFill>
              </a:rPr>
              <a:t>ременями</a:t>
            </a:r>
            <a:r>
              <a:rPr lang="uk-UA" sz="2000" dirty="0">
                <a:solidFill>
                  <a:prstClr val="black"/>
                </a:solidFill>
              </a:rPr>
              <a:t>. Потім дошку починають опускати у воду, таким чином, що голова залишається над поверхнею води, а ноги опускаються на дно басейну. </a:t>
            </a:r>
            <a:endParaRPr lang="ru-RU" sz="2000" dirty="0">
              <a:solidFill>
                <a:prstClr val="black"/>
              </a:solidFill>
            </a:endParaRPr>
          </a:p>
        </p:txBody>
      </p:sp>
    </p:spTree>
    <p:extLst>
      <p:ext uri="{BB962C8B-B14F-4D97-AF65-F5344CB8AC3E}">
        <p14:creationId xmlns:p14="http://schemas.microsoft.com/office/powerpoint/2010/main" val="33360827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07504" y="116632"/>
            <a:ext cx="8938964" cy="2308324"/>
          </a:xfrm>
          <a:prstGeom prst="rect">
            <a:avLst/>
          </a:prstGeom>
          <a:solidFill>
            <a:schemeClr val="accent1">
              <a:lumMod val="60000"/>
              <a:lumOff val="40000"/>
            </a:schemeClr>
          </a:solidFill>
        </p:spPr>
        <p:txBody>
          <a:bodyPr wrap="square">
            <a:spAutoFit/>
          </a:bodyPr>
          <a:lstStyle/>
          <a:p>
            <a:r>
              <a:rPr lang="uk-UA" sz="2400" dirty="0"/>
              <a:t>Тіло пацієнта можна розташувати і горизонтально. В цьому випадку, окрім фіксації тіла у пахвових ділянках, до тазу пацієнта кріпиться інша система ременів, до якої приєднуються вантажі, що </a:t>
            </a:r>
            <a:r>
              <a:rPr lang="uk-UA" sz="2400" dirty="0" smtClean="0"/>
              <a:t>підсилюють </a:t>
            </a:r>
            <a:r>
              <a:rPr lang="uk-UA" sz="2400" dirty="0"/>
              <a:t>навантаження під час </a:t>
            </a:r>
            <a:r>
              <a:rPr lang="uk-UA" sz="2400" dirty="0" err="1"/>
              <a:t>тракції</a:t>
            </a:r>
            <a:r>
              <a:rPr lang="uk-UA" sz="2400" dirty="0"/>
              <a:t>. Якщо додаткові вантажі не застосовуються, то апарат для витягування хребта опускається в басейн з водою під певним кутом.</a:t>
            </a:r>
            <a:endParaRPr lang="ru-RU" sz="2400" dirty="0"/>
          </a:p>
        </p:txBody>
      </p:sp>
      <p:sp>
        <p:nvSpPr>
          <p:cNvPr id="5" name="Прямоугольник 4"/>
          <p:cNvSpPr/>
          <p:nvPr/>
        </p:nvSpPr>
        <p:spPr>
          <a:xfrm>
            <a:off x="94148" y="5060625"/>
            <a:ext cx="3901788" cy="1631216"/>
          </a:xfrm>
          <a:prstGeom prst="rect">
            <a:avLst/>
          </a:prstGeom>
          <a:solidFill>
            <a:schemeClr val="accent2">
              <a:lumMod val="20000"/>
              <a:lumOff val="80000"/>
            </a:schemeClr>
          </a:solidFill>
        </p:spPr>
        <p:txBody>
          <a:bodyPr wrap="square">
            <a:spAutoFit/>
          </a:bodyPr>
          <a:lstStyle/>
          <a:p>
            <a:r>
              <a:rPr lang="uk-UA" sz="2000" dirty="0" smtClean="0"/>
              <a:t>Температура </a:t>
            </a:r>
            <a:r>
              <a:rPr lang="uk-UA" sz="2000" dirty="0"/>
              <a:t>води повинна бути помірною (36-37ºС). Це забезпечує розслаблення м'язів і полегшує процес розтягування хребта. </a:t>
            </a:r>
            <a:endParaRPr lang="ru-RU" sz="2000" dirty="0"/>
          </a:p>
        </p:txBody>
      </p:sp>
      <p:sp>
        <p:nvSpPr>
          <p:cNvPr id="6" name="Прямоугольник 5"/>
          <p:cNvSpPr/>
          <p:nvPr/>
        </p:nvSpPr>
        <p:spPr>
          <a:xfrm>
            <a:off x="107504" y="2424956"/>
            <a:ext cx="8938964" cy="1015663"/>
          </a:xfrm>
          <a:prstGeom prst="rect">
            <a:avLst/>
          </a:prstGeom>
          <a:solidFill>
            <a:schemeClr val="accent1">
              <a:lumMod val="20000"/>
              <a:lumOff val="80000"/>
            </a:schemeClr>
          </a:solidFill>
        </p:spPr>
        <p:txBody>
          <a:bodyPr wrap="square">
            <a:spAutoFit/>
          </a:bodyPr>
          <a:lstStyle/>
          <a:p>
            <a:r>
              <a:rPr lang="uk-UA" sz="2000" dirty="0">
                <a:solidFill>
                  <a:prstClr val="black"/>
                </a:solidFill>
              </a:rPr>
              <a:t>Вода, яка використовується для процедур, може бути звичайною або мінералізованою, залежно від супутніх захворювань. Так, при супутніх венозних порушеннях </a:t>
            </a:r>
            <a:r>
              <a:rPr lang="uk-UA" sz="2000" dirty="0" err="1">
                <a:solidFill>
                  <a:prstClr val="black"/>
                </a:solidFill>
              </a:rPr>
              <a:t>кровотоку</a:t>
            </a:r>
            <a:r>
              <a:rPr lang="uk-UA" sz="2000" dirty="0">
                <a:solidFill>
                  <a:prstClr val="black"/>
                </a:solidFill>
              </a:rPr>
              <a:t> використовують воду з </a:t>
            </a:r>
            <a:r>
              <a:rPr lang="uk-UA" sz="2000" dirty="0" err="1" smtClean="0">
                <a:solidFill>
                  <a:prstClr val="black"/>
                </a:solidFill>
              </a:rPr>
              <a:t>хлоридно-натрієвим</a:t>
            </a:r>
            <a:r>
              <a:rPr lang="uk-UA" sz="2000" dirty="0" smtClean="0">
                <a:solidFill>
                  <a:prstClr val="black"/>
                </a:solidFill>
              </a:rPr>
              <a:t> </a:t>
            </a:r>
            <a:r>
              <a:rPr lang="uk-UA" sz="2000" dirty="0">
                <a:solidFill>
                  <a:prstClr val="black"/>
                </a:solidFill>
              </a:rPr>
              <a:t>складом. </a:t>
            </a:r>
            <a:endParaRPr lang="ru-RU" sz="2000" dirty="0"/>
          </a:p>
        </p:txBody>
      </p:sp>
      <p:pic>
        <p:nvPicPr>
          <p:cNvPr id="3" name="Picture 2" descr="https://spinolog.com/wp-content/uploads/2019/03/kak-provoditsya-podvodnoe-vytyazhenie-pozvonochnik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936" y="3440620"/>
            <a:ext cx="5050532" cy="3251221"/>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94148" y="3440619"/>
            <a:ext cx="3901788" cy="1631216"/>
          </a:xfrm>
          <a:prstGeom prst="rect">
            <a:avLst/>
          </a:prstGeom>
          <a:solidFill>
            <a:schemeClr val="accent1">
              <a:lumMod val="40000"/>
              <a:lumOff val="60000"/>
            </a:schemeClr>
          </a:solidFill>
        </p:spPr>
        <p:txBody>
          <a:bodyPr wrap="square">
            <a:spAutoFit/>
          </a:bodyPr>
          <a:lstStyle/>
          <a:p>
            <a:pPr lvl="0"/>
            <a:r>
              <a:rPr lang="uk-UA" sz="2000" dirty="0">
                <a:solidFill>
                  <a:prstClr val="black"/>
                </a:solidFill>
              </a:rPr>
              <a:t>При радикулітах роблять скипидарну ванну. Інтенсивний больовий синдром може бути знятий за допомогою радонових ванн. </a:t>
            </a:r>
            <a:endParaRPr lang="ru-RU" sz="2000" dirty="0">
              <a:solidFill>
                <a:prstClr val="black"/>
              </a:solidFill>
            </a:endParaRPr>
          </a:p>
        </p:txBody>
      </p:sp>
    </p:spTree>
    <p:extLst>
      <p:ext uri="{BB962C8B-B14F-4D97-AF65-F5344CB8AC3E}">
        <p14:creationId xmlns:p14="http://schemas.microsoft.com/office/powerpoint/2010/main" val="41702746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0" y="228600"/>
            <a:ext cx="9144000" cy="990600"/>
          </a:xfrm>
        </p:spPr>
        <p:txBody>
          <a:bodyPr>
            <a:normAutofit/>
          </a:bodyPr>
          <a:lstStyle/>
          <a:p>
            <a:pPr algn="ctr"/>
            <a:r>
              <a:rPr lang="uk-UA" sz="5400" b="1" dirty="0" smtClean="0"/>
              <a:t>Підводне витягування </a:t>
            </a:r>
            <a:r>
              <a:rPr lang="uk-UA" sz="5400" b="1" dirty="0"/>
              <a:t>хребта</a:t>
            </a:r>
            <a:endParaRPr lang="ru-RU" sz="5400" b="1" dirty="0"/>
          </a:p>
        </p:txBody>
      </p:sp>
      <p:sp>
        <p:nvSpPr>
          <p:cNvPr id="4" name="Прямоугольник 3"/>
          <p:cNvSpPr/>
          <p:nvPr/>
        </p:nvSpPr>
        <p:spPr>
          <a:xfrm>
            <a:off x="899592" y="1268760"/>
            <a:ext cx="7560840" cy="1200329"/>
          </a:xfrm>
          <a:prstGeom prst="rect">
            <a:avLst/>
          </a:prstGeom>
          <a:solidFill>
            <a:schemeClr val="accent1">
              <a:lumMod val="40000"/>
              <a:lumOff val="60000"/>
            </a:schemeClr>
          </a:solidFill>
        </p:spPr>
        <p:txBody>
          <a:bodyPr wrap="square">
            <a:spAutoFit/>
          </a:bodyPr>
          <a:lstStyle/>
          <a:p>
            <a:r>
              <a:rPr lang="uk-UA" sz="2400" dirty="0"/>
              <a:t>Прилад для витягування хребта у воді може бути забезпечений додатковими пристроями, що створюють </a:t>
            </a:r>
            <a:r>
              <a:rPr lang="uk-UA" sz="2400" dirty="0" err="1"/>
              <a:t>гідрохвилі</a:t>
            </a:r>
            <a:r>
              <a:rPr lang="uk-UA" sz="2400" dirty="0"/>
              <a:t>. Вони здійснюють ефект </a:t>
            </a:r>
            <a:r>
              <a:rPr lang="uk-UA" sz="2400" dirty="0" err="1"/>
              <a:t>мікромасажу</a:t>
            </a:r>
            <a:r>
              <a:rPr lang="uk-UA" sz="2400" dirty="0"/>
              <a:t>.</a:t>
            </a:r>
            <a:endParaRPr lang="ru-RU" sz="2400" dirty="0"/>
          </a:p>
        </p:txBody>
      </p:sp>
      <p:pic>
        <p:nvPicPr>
          <p:cNvPr id="4103" name="Picture 7" descr="Подводное вытяжение позвоночника на аппарате «Акватракцион» отзывы"/>
          <p:cNvPicPr>
            <a:picLocks noChangeAspect="1" noChangeArrowheads="1"/>
          </p:cNvPicPr>
          <p:nvPr/>
        </p:nvPicPr>
        <p:blipFill rotWithShape="1">
          <a:blip r:embed="rId2">
            <a:extLst>
              <a:ext uri="{28A0092B-C50C-407E-A947-70E740481C1C}">
                <a14:useLocalDpi xmlns:a14="http://schemas.microsoft.com/office/drawing/2010/main" val="0"/>
              </a:ext>
            </a:extLst>
          </a:blip>
          <a:srcRect b="8890"/>
          <a:stretch/>
        </p:blipFill>
        <p:spPr bwMode="auto">
          <a:xfrm>
            <a:off x="107504" y="2631700"/>
            <a:ext cx="9036496" cy="42263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Что такое вытяжка позвоночника, ее особенности и показания к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024" y="116632"/>
            <a:ext cx="4946032" cy="3312368"/>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Подводное вертикальное вытяжение позвоночника в санатории ..."/>
          <p:cNvPicPr>
            <a:picLocks noChangeAspect="1" noChangeArrowheads="1"/>
          </p:cNvPicPr>
          <p:nvPr/>
        </p:nvPicPr>
        <p:blipFill rotWithShape="1">
          <a:blip r:embed="rId3">
            <a:extLst>
              <a:ext uri="{28A0092B-C50C-407E-A947-70E740481C1C}">
                <a14:useLocalDpi xmlns:a14="http://schemas.microsoft.com/office/drawing/2010/main" val="0"/>
              </a:ext>
            </a:extLst>
          </a:blip>
          <a:srcRect t="19568"/>
          <a:stretch/>
        </p:blipFill>
        <p:spPr bwMode="auto">
          <a:xfrm>
            <a:off x="3923928" y="3573016"/>
            <a:ext cx="5117540" cy="310701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s://spinolog.com/wp-content/uploads/2019/03/chto-takoe-vertikalnaya-vytyazhka-pozvonochnik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6096" y="332656"/>
            <a:ext cx="3605372" cy="29523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Вытяжение позвоночника: виды и доказательная база"/>
          <p:cNvPicPr>
            <a:picLocks noChangeAspect="1" noChangeArrowheads="1"/>
          </p:cNvPicPr>
          <p:nvPr/>
        </p:nvPicPr>
        <p:blipFill rotWithShape="1">
          <a:blip r:embed="rId5">
            <a:extLst>
              <a:ext uri="{28A0092B-C50C-407E-A947-70E740481C1C}">
                <a14:useLocalDpi xmlns:a14="http://schemas.microsoft.com/office/drawing/2010/main" val="0"/>
              </a:ext>
            </a:extLst>
          </a:blip>
          <a:srcRect t="34498"/>
          <a:stretch/>
        </p:blipFill>
        <p:spPr bwMode="auto">
          <a:xfrm>
            <a:off x="130024" y="4221088"/>
            <a:ext cx="3721896" cy="2016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65490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28600"/>
            <a:ext cx="9144000" cy="990600"/>
          </a:xfrm>
        </p:spPr>
        <p:txBody>
          <a:bodyPr>
            <a:normAutofit fontScale="90000"/>
          </a:bodyPr>
          <a:lstStyle/>
          <a:p>
            <a:pPr algn="ctr"/>
            <a:r>
              <a:rPr lang="uk-UA" b="1" dirty="0" smtClean="0"/>
              <a:t>Ускладнення сухого витягування хребта </a:t>
            </a:r>
            <a:endParaRPr lang="ru-RU" b="1" dirty="0"/>
          </a:p>
        </p:txBody>
      </p:sp>
      <p:sp>
        <p:nvSpPr>
          <p:cNvPr id="3" name="Прямоугольник 2"/>
          <p:cNvSpPr/>
          <p:nvPr/>
        </p:nvSpPr>
        <p:spPr>
          <a:xfrm>
            <a:off x="107504" y="1556792"/>
            <a:ext cx="8928992" cy="3416320"/>
          </a:xfrm>
          <a:prstGeom prst="rect">
            <a:avLst/>
          </a:prstGeom>
          <a:solidFill>
            <a:schemeClr val="bg2">
              <a:lumMod val="90000"/>
            </a:schemeClr>
          </a:solidFill>
        </p:spPr>
        <p:txBody>
          <a:bodyPr wrap="square">
            <a:spAutoFit/>
          </a:bodyPr>
          <a:lstStyle/>
          <a:p>
            <a:r>
              <a:rPr lang="uk-UA" sz="2400" u="sng" dirty="0"/>
              <a:t>При некоректно проведених процедурах сухе витягування хребта може призвести до:</a:t>
            </a:r>
            <a:endParaRPr lang="ru-RU" sz="2400" dirty="0"/>
          </a:p>
          <a:p>
            <a:pPr marL="342900" indent="-342900">
              <a:buFont typeface="Wingdings" panose="05000000000000000000" pitchFamily="2" charset="2"/>
              <a:buChar char="Ø"/>
            </a:pPr>
            <a:r>
              <a:rPr lang="uk-UA" sz="2400" dirty="0"/>
              <a:t>утворення </a:t>
            </a:r>
            <a:r>
              <a:rPr lang="uk-UA" sz="2400" dirty="0" err="1"/>
              <a:t>мікророзривів</a:t>
            </a:r>
            <a:r>
              <a:rPr lang="uk-UA" sz="2400" dirty="0"/>
              <a:t> м'язових структур, тому воно вимагає більшої ретельності та підготовки до початку проведення процедур;</a:t>
            </a:r>
            <a:endParaRPr lang="ru-RU" sz="2400" dirty="0"/>
          </a:p>
          <a:p>
            <a:pPr marL="342900" indent="-342900">
              <a:buFont typeface="Wingdings" panose="05000000000000000000" pitchFamily="2" charset="2"/>
              <a:buChar char="Ø"/>
            </a:pPr>
            <a:r>
              <a:rPr lang="uk-UA" sz="2400" dirty="0"/>
              <a:t>пошкодження і подальшого руйнування хряща;</a:t>
            </a:r>
            <a:endParaRPr lang="ru-RU" sz="2400" dirty="0"/>
          </a:p>
          <a:p>
            <a:pPr marL="342900" indent="-342900">
              <a:buFont typeface="Wingdings" panose="05000000000000000000" pitchFamily="2" charset="2"/>
              <a:buChar char="Ø"/>
            </a:pPr>
            <a:r>
              <a:rPr lang="uk-UA" sz="2400" dirty="0" smtClean="0"/>
              <a:t>формування </a:t>
            </a:r>
            <a:r>
              <a:rPr lang="uk-UA" sz="2400" dirty="0" err="1" smtClean="0"/>
              <a:t>спондилолістезу</a:t>
            </a:r>
            <a:r>
              <a:rPr lang="uk-UA" sz="2400" dirty="0" smtClean="0"/>
              <a:t>, </a:t>
            </a:r>
            <a:r>
              <a:rPr lang="uk-UA" sz="2400" dirty="0" err="1" smtClean="0"/>
              <a:t>протрузій</a:t>
            </a:r>
            <a:r>
              <a:rPr lang="uk-UA" sz="2400" dirty="0" smtClean="0"/>
              <a:t> та </a:t>
            </a:r>
            <a:r>
              <a:rPr lang="uk-UA" sz="2400" dirty="0" err="1" smtClean="0"/>
              <a:t>міжхребцевих</a:t>
            </a:r>
            <a:r>
              <a:rPr lang="uk-UA" sz="2400" dirty="0" smtClean="0"/>
              <a:t> гриж;</a:t>
            </a:r>
          </a:p>
          <a:p>
            <a:pPr marL="342900" indent="-342900">
              <a:buFont typeface="Wingdings" panose="05000000000000000000" pitchFamily="2" charset="2"/>
              <a:buChar char="Ø"/>
            </a:pPr>
            <a:r>
              <a:rPr lang="uk-UA" sz="2400" dirty="0" smtClean="0"/>
              <a:t>виникненню </a:t>
            </a:r>
            <a:r>
              <a:rPr lang="uk-UA" sz="2400" dirty="0"/>
              <a:t>м'язових спазмів;</a:t>
            </a:r>
            <a:endParaRPr lang="ru-RU" sz="2400" dirty="0"/>
          </a:p>
          <a:p>
            <a:pPr marL="342900" indent="-342900">
              <a:buFont typeface="Wingdings" panose="05000000000000000000" pitchFamily="2" charset="2"/>
              <a:buChar char="Ø"/>
            </a:pPr>
            <a:r>
              <a:rPr lang="uk-UA" sz="2400" dirty="0"/>
              <a:t>дискомфортного стану і больових синдромів.</a:t>
            </a:r>
            <a:endParaRPr lang="ru-RU" sz="2400" dirty="0"/>
          </a:p>
        </p:txBody>
      </p:sp>
      <p:sp>
        <p:nvSpPr>
          <p:cNvPr id="4" name="Прямоугольник 3"/>
          <p:cNvSpPr/>
          <p:nvPr/>
        </p:nvSpPr>
        <p:spPr>
          <a:xfrm>
            <a:off x="107504" y="5085184"/>
            <a:ext cx="8928992" cy="1015663"/>
          </a:xfrm>
          <a:prstGeom prst="rect">
            <a:avLst/>
          </a:prstGeom>
          <a:solidFill>
            <a:schemeClr val="accent5">
              <a:lumMod val="40000"/>
              <a:lumOff val="60000"/>
            </a:schemeClr>
          </a:solidFill>
        </p:spPr>
        <p:txBody>
          <a:bodyPr wrap="square">
            <a:spAutoFit/>
          </a:bodyPr>
          <a:lstStyle/>
          <a:p>
            <a:r>
              <a:rPr lang="uk-UA" sz="2000" dirty="0"/>
              <a:t>При підводній </a:t>
            </a:r>
            <a:r>
              <a:rPr lang="uk-UA" sz="2000" dirty="0" err="1"/>
              <a:t>тракції</a:t>
            </a:r>
            <a:r>
              <a:rPr lang="uk-UA" sz="2000" dirty="0"/>
              <a:t> хребта ризик негативних наслідків знижується через те, що навантаження на хребетний стовп розподіляється більш рівномірно. Вона не є настільки інтенсивною, як у випадку, коли застосовується суха </a:t>
            </a:r>
            <a:r>
              <a:rPr lang="uk-UA" sz="2000" dirty="0" err="1"/>
              <a:t>тракція</a:t>
            </a:r>
            <a:r>
              <a:rPr lang="uk-UA" sz="2000" dirty="0"/>
              <a:t> хребта.</a:t>
            </a:r>
            <a:endParaRPr lang="ru-RU" sz="2000" dirty="0"/>
          </a:p>
        </p:txBody>
      </p:sp>
    </p:spTree>
    <p:extLst>
      <p:ext uri="{BB962C8B-B14F-4D97-AF65-F5344CB8AC3E}">
        <p14:creationId xmlns:p14="http://schemas.microsoft.com/office/powerpoint/2010/main" val="38931784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spinozadoc.ru/wp-content/uploads/2019/10/pravila-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5679"/>
            <a:ext cx="3131839" cy="1130424"/>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827584" y="1124745"/>
            <a:ext cx="8208912" cy="5632311"/>
          </a:xfrm>
          <a:prstGeom prst="rect">
            <a:avLst/>
          </a:prstGeom>
          <a:solidFill>
            <a:schemeClr val="accent1">
              <a:lumMod val="60000"/>
              <a:lumOff val="40000"/>
            </a:schemeClr>
          </a:solidFill>
        </p:spPr>
        <p:txBody>
          <a:bodyPr wrap="square">
            <a:spAutoFit/>
          </a:bodyPr>
          <a:lstStyle/>
          <a:p>
            <a:r>
              <a:rPr lang="uk-UA" u="sng" dirty="0"/>
              <a:t>Для уникнення ускладнень </a:t>
            </a:r>
            <a:r>
              <a:rPr lang="uk-UA" u="sng" dirty="0" err="1"/>
              <a:t>тракції</a:t>
            </a:r>
            <a:r>
              <a:rPr lang="uk-UA" u="sng" dirty="0"/>
              <a:t> хребта під час всього курсу важливо дотримуватися наступних рекомендацій: </a:t>
            </a:r>
            <a:endParaRPr lang="ru-RU" dirty="0"/>
          </a:p>
          <a:p>
            <a:pPr marL="285750" lvl="0" indent="-285750">
              <a:buFont typeface="Wingdings" panose="05000000000000000000" pitchFamily="2" charset="2"/>
              <a:buChar char="ü"/>
            </a:pPr>
            <a:r>
              <a:rPr lang="uk-UA" dirty="0"/>
              <a:t>Якщо у пацієнта запущена стадія остеохондрозу, то застосовують виключно щадні методики витягування. Вони, як правило, відбуваються без впливу зайвих вантажів, а тільки під впливом власного тіла людини.</a:t>
            </a:r>
            <a:endParaRPr lang="ru-RU" dirty="0"/>
          </a:p>
          <a:p>
            <a:pPr marL="285750" lvl="0" indent="-285750">
              <a:buFont typeface="Wingdings" panose="05000000000000000000" pitchFamily="2" charset="2"/>
              <a:buChar char="ü"/>
            </a:pPr>
            <a:r>
              <a:rPr lang="uk-UA" dirty="0"/>
              <a:t>Вага, яка може бути приєднана до власної маси тіла, складає в середньому 2,5 кг. В цьому випадку витягування поперекового відділу хребта відбувається в більш інтенсивному режимі.</a:t>
            </a:r>
            <a:endParaRPr lang="ru-RU" dirty="0"/>
          </a:p>
          <a:p>
            <a:pPr marL="285750" lvl="0" indent="-285750">
              <a:buFont typeface="Wingdings" panose="05000000000000000000" pitchFamily="2" charset="2"/>
              <a:buChar char="ü"/>
            </a:pPr>
            <a:r>
              <a:rPr lang="uk-UA" dirty="0"/>
              <a:t>Категорично </a:t>
            </a:r>
            <a:r>
              <a:rPr lang="uk-UA" dirty="0" smtClean="0"/>
              <a:t>не можна </a:t>
            </a:r>
            <a:r>
              <a:rPr lang="uk-UA" dirty="0"/>
              <a:t>піднімати тяжкості.</a:t>
            </a:r>
            <a:endParaRPr lang="ru-RU" dirty="0"/>
          </a:p>
          <a:p>
            <a:pPr marL="285750" lvl="0" indent="-285750">
              <a:buFont typeface="Wingdings" panose="05000000000000000000" pitchFamily="2" charset="2"/>
              <a:buChar char="ü"/>
            </a:pPr>
            <a:r>
              <a:rPr lang="uk-UA" dirty="0"/>
              <a:t>Не вживати алкогольні напої.</a:t>
            </a:r>
            <a:endParaRPr lang="ru-RU" dirty="0"/>
          </a:p>
          <a:p>
            <a:pPr marL="285750" lvl="0" indent="-285750">
              <a:buFont typeface="Wingdings" panose="05000000000000000000" pitchFamily="2" charset="2"/>
              <a:buChar char="ü"/>
            </a:pPr>
            <a:r>
              <a:rPr lang="uk-UA" dirty="0"/>
              <a:t>Уникати паління.</a:t>
            </a:r>
            <a:endParaRPr lang="ru-RU" dirty="0"/>
          </a:p>
          <a:p>
            <a:pPr marL="285750" lvl="0" indent="-285750">
              <a:buFont typeface="Wingdings" panose="05000000000000000000" pitchFamily="2" charset="2"/>
              <a:buChar char="ü"/>
            </a:pPr>
            <a:r>
              <a:rPr lang="uk-UA" dirty="0"/>
              <a:t>Після проведення маніпуляції витягування хребта потрібно дати організму відпочити </a:t>
            </a:r>
            <a:r>
              <a:rPr lang="uk-UA" dirty="0" smtClean="0"/>
              <a:t>Для </a:t>
            </a:r>
            <a:r>
              <a:rPr lang="uk-UA" dirty="0"/>
              <a:t>цього пацієнт лягає на кушетку на 1-2 години і дає можливість м'язовим структурам відновитися і адаптуватися до умов, що змінилися.</a:t>
            </a:r>
            <a:endParaRPr lang="ru-RU" dirty="0"/>
          </a:p>
          <a:p>
            <a:pPr marL="285750" lvl="0" indent="-285750">
              <a:buFont typeface="Wingdings" panose="05000000000000000000" pitchFamily="2" charset="2"/>
              <a:buChar char="ü"/>
            </a:pPr>
            <a:r>
              <a:rPr lang="uk-UA" dirty="0"/>
              <a:t>Після припинення болю всі види витягування відміняють, подальше розкриття </a:t>
            </a:r>
            <a:r>
              <a:rPr lang="uk-UA" dirty="0" err="1"/>
              <a:t>міжхребцевої</a:t>
            </a:r>
            <a:r>
              <a:rPr lang="uk-UA" dirty="0"/>
              <a:t> щілини може призвести до повторного зміщення диска.</a:t>
            </a:r>
            <a:endParaRPr lang="ru-RU" dirty="0"/>
          </a:p>
          <a:p>
            <a:pPr marL="285750" lvl="0" indent="-285750">
              <a:buFont typeface="Wingdings" panose="05000000000000000000" pitchFamily="2" charset="2"/>
              <a:buChar char="ü"/>
            </a:pPr>
            <a:r>
              <a:rPr lang="uk-UA" dirty="0"/>
              <a:t>Після проходження курсу витягування хребта закріплювати результат за допомогою плавання і виконання спеціального комплексу вправ ЛФК для підтримки м'язів у тонусі та підвищення ефективності реабілітаційного періоду. Також можуть бути призначені певні </a:t>
            </a:r>
            <a:r>
              <a:rPr lang="uk-UA" dirty="0" err="1"/>
              <a:t>фізіопроцедури</a:t>
            </a:r>
            <a:r>
              <a:rPr lang="uk-UA" dirty="0"/>
              <a:t>.</a:t>
            </a:r>
            <a:endParaRPr lang="ru-RU" dirty="0"/>
          </a:p>
        </p:txBody>
      </p:sp>
    </p:spTree>
    <p:extLst>
      <p:ext uri="{BB962C8B-B14F-4D97-AF65-F5344CB8AC3E}">
        <p14:creationId xmlns:p14="http://schemas.microsoft.com/office/powerpoint/2010/main" val="9908458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27430" y="1556792"/>
            <a:ext cx="8928992" cy="2862322"/>
          </a:xfrm>
          <a:prstGeom prst="rect">
            <a:avLst/>
          </a:prstGeom>
        </p:spPr>
        <p:txBody>
          <a:bodyPr wrap="square">
            <a:spAutoFit/>
          </a:bodyPr>
          <a:lstStyle/>
          <a:p>
            <a:r>
              <a:rPr lang="uk-UA" sz="2000" i="1" dirty="0"/>
              <a:t>У </a:t>
            </a:r>
            <a:r>
              <a:rPr lang="uk-UA" sz="2000" i="1" dirty="0" err="1"/>
              <a:t>підгострому</a:t>
            </a:r>
            <a:r>
              <a:rPr lang="uk-UA" sz="2000" i="1" dirty="0"/>
              <a:t> періоді</a:t>
            </a:r>
            <a:r>
              <a:rPr lang="uk-UA" sz="2000" dirty="0"/>
              <a:t> </a:t>
            </a:r>
            <a:r>
              <a:rPr lang="uk-UA" sz="2000" dirty="0" smtClean="0"/>
              <a:t>починають </a:t>
            </a:r>
            <a:r>
              <a:rPr lang="uk-UA" sz="2000" dirty="0"/>
              <a:t>застосування </a:t>
            </a:r>
            <a:r>
              <a:rPr lang="uk-UA" sz="2000" b="1" dirty="0"/>
              <a:t>лікувальної фізичної </a:t>
            </a:r>
            <a:r>
              <a:rPr lang="uk-UA" sz="2000" b="1" dirty="0" smtClean="0"/>
              <a:t>культури</a:t>
            </a:r>
            <a:r>
              <a:rPr lang="uk-UA" sz="2000" b="1" dirty="0"/>
              <a:t>. </a:t>
            </a:r>
          </a:p>
          <a:p>
            <a:r>
              <a:rPr lang="uk-UA" sz="2000" u="sng" dirty="0"/>
              <a:t>Завдання ЛФК:</a:t>
            </a:r>
          </a:p>
          <a:p>
            <a:pPr marL="285750" indent="-285750">
              <a:buFontTx/>
              <a:buChar char="-"/>
            </a:pPr>
            <a:r>
              <a:rPr lang="uk-UA" sz="2000" dirty="0"/>
              <a:t>розвантаження хребта від статичного обтяження, </a:t>
            </a:r>
          </a:p>
          <a:p>
            <a:pPr marL="285750" indent="-285750">
              <a:buFontTx/>
              <a:buChar char="-"/>
            </a:pPr>
            <a:r>
              <a:rPr lang="uk-UA" sz="2000" dirty="0"/>
              <a:t>витягування хребта, </a:t>
            </a:r>
          </a:p>
          <a:p>
            <a:pPr marL="285750" indent="-285750">
              <a:buFontTx/>
              <a:buChar char="-"/>
            </a:pPr>
            <a:r>
              <a:rPr lang="uk-UA" sz="2000" dirty="0"/>
              <a:t>зміцнення м'язів спини, </a:t>
            </a:r>
          </a:p>
          <a:p>
            <a:pPr marL="285750" indent="-285750">
              <a:buFontTx/>
              <a:buChar char="-"/>
            </a:pPr>
            <a:r>
              <a:rPr lang="uk-UA" sz="2000" dirty="0"/>
              <a:t>підвищення тонусу ЦНС, </a:t>
            </a:r>
          </a:p>
          <a:p>
            <a:pPr marL="285750" indent="-285750">
              <a:buFontTx/>
              <a:buChar char="-"/>
            </a:pPr>
            <a:r>
              <a:rPr lang="uk-UA" sz="2000" dirty="0"/>
              <a:t>відновлення нормального кровообігу в пошкоджених </a:t>
            </a:r>
            <a:r>
              <a:rPr lang="uk-UA" sz="2000" dirty="0" err="1"/>
              <a:t>міжхребцевих</a:t>
            </a:r>
            <a:r>
              <a:rPr lang="uk-UA" sz="2000" dirty="0"/>
              <a:t> дисках, </a:t>
            </a:r>
          </a:p>
          <a:p>
            <a:pPr marL="285750" indent="-285750">
              <a:buFontTx/>
              <a:buChar char="-"/>
            </a:pPr>
            <a:r>
              <a:rPr lang="uk-UA" sz="2000" dirty="0"/>
              <a:t>нормалізації трофіки в області патологічного вогнища, </a:t>
            </a:r>
          </a:p>
          <a:p>
            <a:pPr marL="285750" indent="-285750">
              <a:buFontTx/>
              <a:buChar char="-"/>
            </a:pPr>
            <a:r>
              <a:rPr lang="uk-UA" sz="2000" dirty="0"/>
              <a:t>тренуванні ССС.</a:t>
            </a:r>
            <a:endParaRPr lang="ru-RU" sz="2000" dirty="0"/>
          </a:p>
        </p:txBody>
      </p:sp>
      <p:sp>
        <p:nvSpPr>
          <p:cNvPr id="3" name="Заголовок 2"/>
          <p:cNvSpPr>
            <a:spLocks noGrp="1"/>
          </p:cNvSpPr>
          <p:nvPr>
            <p:ph type="title"/>
          </p:nvPr>
        </p:nvSpPr>
        <p:spPr>
          <a:xfrm>
            <a:off x="0" y="228600"/>
            <a:ext cx="9144000" cy="990600"/>
          </a:xfrm>
        </p:spPr>
        <p:txBody>
          <a:bodyPr>
            <a:normAutofit/>
          </a:bodyPr>
          <a:lstStyle/>
          <a:p>
            <a:pPr algn="ctr"/>
            <a:r>
              <a:rPr lang="uk-UA" sz="4800" b="1" dirty="0" smtClean="0"/>
              <a:t>Лікувальна фізична культура</a:t>
            </a:r>
            <a:endParaRPr lang="ru-RU" sz="4800" dirty="0"/>
          </a:p>
        </p:txBody>
      </p:sp>
      <p:sp>
        <p:nvSpPr>
          <p:cNvPr id="4" name="Прямоугольник 3"/>
          <p:cNvSpPr/>
          <p:nvPr/>
        </p:nvSpPr>
        <p:spPr>
          <a:xfrm>
            <a:off x="471791" y="4509120"/>
            <a:ext cx="3940246" cy="1015663"/>
          </a:xfrm>
          <a:prstGeom prst="rect">
            <a:avLst/>
          </a:prstGeom>
        </p:spPr>
        <p:txBody>
          <a:bodyPr wrap="none">
            <a:spAutoFit/>
          </a:bodyPr>
          <a:lstStyle/>
          <a:p>
            <a:r>
              <a:rPr lang="uk-UA" sz="2000" u="sng" dirty="0" smtClean="0"/>
              <a:t>Форми ЛФК у </a:t>
            </a:r>
            <a:r>
              <a:rPr lang="uk-UA" sz="2000" u="sng" dirty="0" err="1" smtClean="0"/>
              <a:t>підгострому</a:t>
            </a:r>
            <a:r>
              <a:rPr lang="uk-UA" sz="2000" u="sng" dirty="0" smtClean="0"/>
              <a:t> періоді:</a:t>
            </a:r>
          </a:p>
          <a:p>
            <a:pPr marL="285750" indent="-285750">
              <a:buFont typeface="Wingdings" panose="05000000000000000000" pitchFamily="2" charset="2"/>
              <a:buChar char="§"/>
            </a:pPr>
            <a:r>
              <a:rPr lang="uk-UA" sz="2000" dirty="0" smtClean="0"/>
              <a:t>Лікування положенням</a:t>
            </a:r>
          </a:p>
          <a:p>
            <a:pPr marL="285750" indent="-285750">
              <a:buFont typeface="Wingdings" panose="05000000000000000000" pitchFamily="2" charset="2"/>
              <a:buChar char="§"/>
            </a:pPr>
            <a:r>
              <a:rPr lang="uk-UA" sz="2000" dirty="0" smtClean="0"/>
              <a:t>Лікувальна гімнастика</a:t>
            </a:r>
            <a:endParaRPr lang="ru-RU" sz="2000" dirty="0"/>
          </a:p>
        </p:txBody>
      </p:sp>
      <p:sp>
        <p:nvSpPr>
          <p:cNvPr id="5" name="Прямоугольник 4"/>
          <p:cNvSpPr/>
          <p:nvPr/>
        </p:nvSpPr>
        <p:spPr>
          <a:xfrm>
            <a:off x="465766" y="5661248"/>
            <a:ext cx="6408712" cy="1015663"/>
          </a:xfrm>
          <a:prstGeom prst="rect">
            <a:avLst/>
          </a:prstGeom>
        </p:spPr>
        <p:txBody>
          <a:bodyPr wrap="square">
            <a:spAutoFit/>
          </a:bodyPr>
          <a:lstStyle/>
          <a:p>
            <a:r>
              <a:rPr lang="uk-UA" sz="2000" u="sng" dirty="0" smtClean="0"/>
              <a:t>Методика ЛГ</a:t>
            </a:r>
            <a:r>
              <a:rPr lang="uk-UA" sz="2000" dirty="0" smtClean="0"/>
              <a:t> - у </a:t>
            </a:r>
            <a:r>
              <a:rPr lang="uk-UA" sz="2000" dirty="0" err="1"/>
              <a:t>підгострому</a:t>
            </a:r>
            <a:r>
              <a:rPr lang="uk-UA" sz="2000" dirty="0"/>
              <a:t> періоді заняття проводяться, як правило, </a:t>
            </a:r>
            <a:r>
              <a:rPr lang="uk-UA" sz="2000" dirty="0" smtClean="0"/>
              <a:t>за індивідуальною методикою: </a:t>
            </a:r>
            <a:r>
              <a:rPr lang="uk-UA" sz="2000" dirty="0"/>
              <a:t>спочатку біля ліжка хворого, а потім в кабінеті ЛФК. </a:t>
            </a:r>
            <a:endParaRPr lang="ru-RU" sz="2000" dirty="0"/>
          </a:p>
        </p:txBody>
      </p:sp>
    </p:spTree>
    <p:extLst>
      <p:ext uri="{BB962C8B-B14F-4D97-AF65-F5344CB8AC3E}">
        <p14:creationId xmlns:p14="http://schemas.microsoft.com/office/powerpoint/2010/main" val="39142647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ctr"/>
            <a:r>
              <a:rPr lang="uk-UA" sz="6000" b="1" dirty="0" smtClean="0"/>
              <a:t>Лікувальна гімнастика</a:t>
            </a:r>
            <a:endParaRPr lang="ru-RU" sz="6000" b="1" dirty="0"/>
          </a:p>
        </p:txBody>
      </p:sp>
      <p:sp>
        <p:nvSpPr>
          <p:cNvPr id="3" name="Прямоугольник 2"/>
          <p:cNvSpPr/>
          <p:nvPr/>
        </p:nvSpPr>
        <p:spPr>
          <a:xfrm>
            <a:off x="203085" y="1484784"/>
            <a:ext cx="8640960" cy="1754326"/>
          </a:xfrm>
          <a:prstGeom prst="rect">
            <a:avLst/>
          </a:prstGeom>
        </p:spPr>
        <p:txBody>
          <a:bodyPr wrap="square">
            <a:spAutoFit/>
          </a:bodyPr>
          <a:lstStyle/>
          <a:p>
            <a:r>
              <a:rPr lang="uk-UA" b="1" dirty="0" smtClean="0"/>
              <a:t>Методичні особливості лікувальної гімнастики при поперековому остеохондрозі в </a:t>
            </a:r>
            <a:r>
              <a:rPr lang="uk-UA" b="1" dirty="0" err="1" smtClean="0"/>
              <a:t>підгострому</a:t>
            </a:r>
            <a:r>
              <a:rPr lang="uk-UA" b="1" dirty="0" smtClean="0"/>
              <a:t> періоді</a:t>
            </a:r>
          </a:p>
          <a:p>
            <a:r>
              <a:rPr lang="uk-UA" u="sng" dirty="0" smtClean="0"/>
              <a:t>ЛГ </a:t>
            </a:r>
            <a:r>
              <a:rPr lang="uk-UA" u="sng" dirty="0"/>
              <a:t>застосовується в полегшених вихідних положеннях:</a:t>
            </a:r>
            <a:r>
              <a:rPr lang="uk-UA" dirty="0"/>
              <a:t> лежачи на спині, боці, животі, стоячи на </a:t>
            </a:r>
            <a:r>
              <a:rPr lang="uk-UA" dirty="0" err="1"/>
              <a:t>четвереньках</a:t>
            </a:r>
            <a:r>
              <a:rPr lang="uk-UA" dirty="0"/>
              <a:t>. У розвантажувальному коліно-ліктьовому положенні напруга м'язів спини зменшується, хребет звільняється від статичного обтяження, дозволяючи вільніше здійснювати рухи.</a:t>
            </a:r>
            <a:endParaRPr lang="ru-RU" dirty="0"/>
          </a:p>
        </p:txBody>
      </p:sp>
      <p:sp>
        <p:nvSpPr>
          <p:cNvPr id="4" name="Прямоугольник 3"/>
          <p:cNvSpPr/>
          <p:nvPr/>
        </p:nvSpPr>
        <p:spPr>
          <a:xfrm>
            <a:off x="119281" y="3068960"/>
            <a:ext cx="8690684" cy="3416320"/>
          </a:xfrm>
          <a:prstGeom prst="rect">
            <a:avLst/>
          </a:prstGeom>
        </p:spPr>
        <p:txBody>
          <a:bodyPr wrap="square">
            <a:spAutoFit/>
          </a:bodyPr>
          <a:lstStyle/>
          <a:p>
            <a:r>
              <a:rPr lang="uk-UA" u="sng" dirty="0"/>
              <a:t>У лікувальну гімнастику </a:t>
            </a:r>
            <a:r>
              <a:rPr lang="uk-UA" u="sng" dirty="0" smtClean="0"/>
              <a:t>включаються:</a:t>
            </a:r>
          </a:p>
          <a:p>
            <a:pPr marL="285750" indent="-285750">
              <a:buFont typeface="Wingdings" panose="05000000000000000000" pitchFamily="2" charset="2"/>
              <a:buChar char="Ø"/>
            </a:pPr>
            <a:r>
              <a:rPr lang="uk-UA" dirty="0" err="1" smtClean="0"/>
              <a:t>загальнозміцнюючі</a:t>
            </a:r>
            <a:r>
              <a:rPr lang="uk-UA" dirty="0" smtClean="0"/>
              <a:t> вправи,  </a:t>
            </a:r>
          </a:p>
          <a:p>
            <a:pPr marL="285750" indent="-285750">
              <a:buFont typeface="Wingdings" panose="05000000000000000000" pitchFamily="2" charset="2"/>
              <a:buChar char="Ø"/>
            </a:pPr>
            <a:r>
              <a:rPr lang="uk-UA" dirty="0" smtClean="0"/>
              <a:t>дихальні вправи, </a:t>
            </a:r>
          </a:p>
          <a:p>
            <a:pPr marL="285750" indent="-285750">
              <a:buFont typeface="Wingdings" panose="05000000000000000000" pitchFamily="2" charset="2"/>
              <a:buChar char="Ø"/>
            </a:pPr>
            <a:r>
              <a:rPr lang="uk-UA" dirty="0" smtClean="0"/>
              <a:t>спеціальні вправи. </a:t>
            </a:r>
          </a:p>
          <a:p>
            <a:r>
              <a:rPr lang="uk-UA" dirty="0" smtClean="0"/>
              <a:t>Спеціальні </a:t>
            </a:r>
            <a:r>
              <a:rPr lang="uk-UA" dirty="0"/>
              <a:t>вправи слід чергувати з відволікаючими і дихальними. </a:t>
            </a:r>
            <a:r>
              <a:rPr lang="uk-UA" dirty="0" smtClean="0"/>
              <a:t>Спочатку </a:t>
            </a:r>
            <a:r>
              <a:rPr lang="uk-UA" dirty="0"/>
              <a:t>даються елементарні вільні вправи без зусиль із обмеженою амплітудою. Поступово обсяг рухів, виконуваних ритмічно спочатку в повільному, а потім середньому темпі, збільшується. При виникненні болів призначають вправи на розслаблення м'язів, </a:t>
            </a:r>
            <a:r>
              <a:rPr lang="uk-UA" dirty="0" err="1" smtClean="0"/>
              <a:t>тракцію</a:t>
            </a:r>
            <a:r>
              <a:rPr lang="uk-UA" dirty="0" smtClean="0"/>
              <a:t> хребта, </a:t>
            </a:r>
            <a:r>
              <a:rPr lang="uk-UA" dirty="0"/>
              <a:t>а також гімнастику в теплій воді. У міру зменшення болю і збільшення обсягу рухів включають вправи з великим м'язовим зусиллям, опором, обтяженням і т.д., що сприяють зміцненню </a:t>
            </a:r>
            <a:r>
              <a:rPr lang="uk-UA" dirty="0" err="1"/>
              <a:t>гіпотрофованої</a:t>
            </a:r>
            <a:r>
              <a:rPr lang="uk-UA" dirty="0"/>
              <a:t> мускулатури. Вправи для корпуса слід виконувати м'яко, з обмеженою амплітудою, яку слід поступово збільшувати. </a:t>
            </a:r>
            <a:endParaRPr lang="ru-RU" dirty="0"/>
          </a:p>
        </p:txBody>
      </p:sp>
      <p:sp>
        <p:nvSpPr>
          <p:cNvPr id="5" name="Прямоугольник 4"/>
          <p:cNvSpPr/>
          <p:nvPr/>
        </p:nvSpPr>
        <p:spPr>
          <a:xfrm>
            <a:off x="224698" y="6381328"/>
            <a:ext cx="7328884" cy="369332"/>
          </a:xfrm>
          <a:prstGeom prst="rect">
            <a:avLst/>
          </a:prstGeom>
        </p:spPr>
        <p:txBody>
          <a:bodyPr wrap="square">
            <a:spAutoFit/>
          </a:bodyPr>
          <a:lstStyle/>
          <a:p>
            <a:r>
              <a:rPr lang="uk-UA" dirty="0" smtClean="0"/>
              <a:t>Тривалість </a:t>
            </a:r>
            <a:r>
              <a:rPr lang="uk-UA" dirty="0"/>
              <a:t>ЛГ необхідно збільшувати від 30 до 40-45 хв</a:t>
            </a:r>
            <a:r>
              <a:rPr lang="uk-UA" dirty="0" smtClean="0"/>
              <a:t>.</a:t>
            </a:r>
            <a:endParaRPr lang="ru-RU" dirty="0"/>
          </a:p>
        </p:txBody>
      </p:sp>
    </p:spTree>
    <p:extLst>
      <p:ext uri="{BB962C8B-B14F-4D97-AF65-F5344CB8AC3E}">
        <p14:creationId xmlns:p14="http://schemas.microsoft.com/office/powerpoint/2010/main" val="3236017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Лечение остеохондроза в Краснодаре: адреса, цены, отзывы ..."/>
          <p:cNvPicPr>
            <a:picLocks noChangeAspect="1" noChangeArrowheads="1"/>
          </p:cNvPicPr>
          <p:nvPr/>
        </p:nvPicPr>
        <p:blipFill rotWithShape="1">
          <a:blip r:embed="rId2">
            <a:extLst>
              <a:ext uri="{28A0092B-C50C-407E-A947-70E740481C1C}">
                <a14:useLocalDpi xmlns:a14="http://schemas.microsoft.com/office/drawing/2010/main" val="0"/>
              </a:ext>
            </a:extLst>
          </a:blip>
          <a:srcRect t="4343"/>
          <a:stretch/>
        </p:blipFill>
        <p:spPr bwMode="auto">
          <a:xfrm>
            <a:off x="755576" y="76475"/>
            <a:ext cx="7704856" cy="669674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28600"/>
            <a:ext cx="9144000" cy="990600"/>
          </a:xfrm>
        </p:spPr>
        <p:txBody>
          <a:bodyPr>
            <a:noAutofit/>
          </a:bodyPr>
          <a:lstStyle/>
          <a:p>
            <a:pPr algn="ctr"/>
            <a:r>
              <a:rPr lang="uk-UA" sz="3200" b="1" i="1" dirty="0" smtClean="0"/>
              <a:t>Фізичні вправи при поперековому остеохондрозі, спрямовані на витягування хребта</a:t>
            </a:r>
            <a:endParaRPr lang="uk-UA" sz="3200" b="1" i="1" dirty="0"/>
          </a:p>
        </p:txBody>
      </p:sp>
      <p:pic>
        <p:nvPicPr>
          <p:cNvPr id="4" name="Picture 4" descr="https://encrypted-tbn2.gstatic.com/images?q=tbn:ANd9GcQ46RX_7SORpq9IWB3bDlhIs0OstUJ_kTqMhMBOpmjJDDsijBzv-A"/>
          <p:cNvPicPr>
            <a:picLocks noChangeAspect="1" noChangeArrowheads="1"/>
          </p:cNvPicPr>
          <p:nvPr/>
        </p:nvPicPr>
        <p:blipFill>
          <a:blip r:embed="rId2" cstate="print"/>
          <a:srcRect/>
          <a:stretch>
            <a:fillRect/>
          </a:stretch>
        </p:blipFill>
        <p:spPr bwMode="auto">
          <a:xfrm>
            <a:off x="4932040" y="1700808"/>
            <a:ext cx="3836879" cy="4921724"/>
          </a:xfrm>
          <a:prstGeom prst="rect">
            <a:avLst/>
          </a:prstGeom>
          <a:noFill/>
        </p:spPr>
      </p:pic>
      <p:pic>
        <p:nvPicPr>
          <p:cNvPr id="7170" name="Picture 2" descr="Остеохондроз - это... Что такое Остеохондроз?"/>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700808"/>
            <a:ext cx="3867150" cy="49217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28600"/>
            <a:ext cx="9144000" cy="990600"/>
          </a:xfrm>
        </p:spPr>
        <p:txBody>
          <a:bodyPr>
            <a:noAutofit/>
          </a:bodyPr>
          <a:lstStyle/>
          <a:p>
            <a:pPr algn="ctr"/>
            <a:r>
              <a:rPr lang="uk-UA" sz="3200" b="1" i="1" dirty="0"/>
              <a:t>Фізичні вправи при поперековому остеохондрозі, спрямовані на витягування хребта</a:t>
            </a:r>
            <a:endParaRPr lang="ru-RU" sz="3200" dirty="0"/>
          </a:p>
        </p:txBody>
      </p:sp>
      <p:pic>
        <p:nvPicPr>
          <p:cNvPr id="19458" name="Picture 2" descr="&amp;Rcy;&amp;icy;&amp;scy;. 12&amp;acy;). &amp;Fcy;&amp;icy;&amp;zcy;&amp;icy;&amp;chcy;&amp;iecy;&amp;scy;&amp;kcy;&amp;icy;&amp;iecy; &amp;ucy;&amp;pcy;&amp;rcy;&amp;acy;&amp;zhcy;&amp;ncy;&amp;iecy;&amp;ncy;&amp;icy;&amp;yacy; &amp;pcy;&amp;rcy;&amp;icy; &amp;ocy;&amp;scy;&amp;tcy;&amp;iecy;&amp;ocy;&amp;khcy;&amp;ocy;&amp;ncy;&amp;dcy;&amp;rcy;&amp;ocy;&amp;zcy;&amp;iecy;, &amp;ncy;&amp;acy;&amp;pcy;&amp;rcy;&amp;acy;&amp;vcy;&amp;lcy;&amp;iecy;&amp;ncy;&amp;ncy;&amp;ycy;&amp;iecy; &amp;ncy;&amp;acy; &amp;vcy;&amp;ycy;&amp;tcy;&amp;yacy;&amp;zhcy;&amp;iecy;&amp;ncy;&amp;icy;&amp;iecy; &amp;pcy;&amp;ocy;&amp;zcy;&amp;vcy;&amp;ocy;&amp;ncy;&amp;ocy;&amp;chcy;&amp;ncy;&amp;icy;&amp;kcy;&amp;acy;: &amp;icy;&amp;zcy; &amp;kcy;&amp;ocy;&amp;lcy;&amp;iecy;&amp;ncy;&amp;ncy;&amp;ocy;-&amp;kcy;&amp;icy;&amp;scy;&amp;tcy;&amp;iecy;&amp;vcy;&amp;ocy;&amp;gcy;&amp;ocy; &amp;pcy;&amp;ocy;&amp;lcy;&amp;ocy;&amp;zhcy;&amp;iecy;&amp;ncy;&amp;icy;&amp;yacy; &amp;scy;&amp;iecy;&amp;scy;&amp;tcy;&amp;softcy; &amp;ncy;&amp;acy; &amp;pcy;&amp;yacy;&amp;tcy;&amp;kcy;&amp;icy;, &amp;pcy;&amp;ocy;&amp;tcy;&amp;yacy;&amp;ncy;&amp;ucy;&amp;tcy;&amp;softcy;&amp;scy;&amp;yacy; &amp;rcy;&amp;ucy;&amp;kcy;&amp;acy;&amp;mcy;&amp;icy; &amp;vcy;&amp;pcy;&amp;iecy;&amp;rcy;&amp;iecy;&amp;dcy;"/>
          <p:cNvPicPr>
            <a:picLocks noChangeAspect="1" noChangeArrowheads="1"/>
          </p:cNvPicPr>
          <p:nvPr/>
        </p:nvPicPr>
        <p:blipFill>
          <a:blip r:embed="rId2" cstate="print"/>
          <a:srcRect/>
          <a:stretch>
            <a:fillRect/>
          </a:stretch>
        </p:blipFill>
        <p:spPr bwMode="auto">
          <a:xfrm>
            <a:off x="1214414" y="2071678"/>
            <a:ext cx="6786610" cy="4267200"/>
          </a:xfrm>
          <a:prstGeom prst="rect">
            <a:avLst/>
          </a:prstGeom>
          <a:noFill/>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04664"/>
            <a:ext cx="9144000" cy="576282"/>
          </a:xfrm>
        </p:spPr>
        <p:txBody>
          <a:bodyPr>
            <a:noAutofit/>
          </a:bodyPr>
          <a:lstStyle/>
          <a:p>
            <a:pPr algn="ctr"/>
            <a:r>
              <a:rPr lang="uk-UA" sz="3200" b="1" dirty="0" smtClean="0"/>
              <a:t>Фізичні вправи при поперековому остеохондрозі, спрямовані на зміцнення м'язів спини</a:t>
            </a:r>
            <a:endParaRPr lang="uk-UA" sz="3200" dirty="0"/>
          </a:p>
        </p:txBody>
      </p:sp>
      <p:pic>
        <p:nvPicPr>
          <p:cNvPr id="17410" name="Picture 2" descr="nedug.ru"/>
          <p:cNvPicPr>
            <a:picLocks noChangeAspect="1" noChangeArrowheads="1"/>
          </p:cNvPicPr>
          <p:nvPr/>
        </p:nvPicPr>
        <p:blipFill>
          <a:blip r:embed="rId2" cstate="print"/>
          <a:srcRect/>
          <a:stretch>
            <a:fillRect/>
          </a:stretch>
        </p:blipFill>
        <p:spPr bwMode="auto">
          <a:xfrm>
            <a:off x="142600" y="1714487"/>
            <a:ext cx="4501408" cy="2650617"/>
          </a:xfrm>
          <a:prstGeom prst="rect">
            <a:avLst/>
          </a:prstGeom>
          <a:noFill/>
        </p:spPr>
      </p:pic>
      <p:sp>
        <p:nvSpPr>
          <p:cNvPr id="4" name="Прямоугольник 3"/>
          <p:cNvSpPr/>
          <p:nvPr/>
        </p:nvSpPr>
        <p:spPr>
          <a:xfrm>
            <a:off x="142600" y="4453661"/>
            <a:ext cx="4357392" cy="1015663"/>
          </a:xfrm>
          <a:prstGeom prst="rect">
            <a:avLst/>
          </a:prstGeom>
        </p:spPr>
        <p:txBody>
          <a:bodyPr wrap="square">
            <a:spAutoFit/>
          </a:bodyPr>
          <a:lstStyle/>
          <a:p>
            <a:r>
              <a:rPr lang="uk-UA" sz="2000" b="1" dirty="0" smtClean="0"/>
              <a:t>поперемінне утримання у положенні вису випрямленої ноги і протилежної руки протягом 5-7 секунд</a:t>
            </a:r>
            <a:endParaRPr lang="uk-UA" sz="2000" b="1" dirty="0"/>
          </a:p>
        </p:txBody>
      </p:sp>
      <p:pic>
        <p:nvPicPr>
          <p:cNvPr id="5" name="Picture 2" descr="&amp;Rcy;&amp;icy;&amp;scy;. 15&amp;acy;). &amp;Fcy;&amp;icy;&amp;zcy;&amp;icy;&amp;chcy;&amp;iecy;&amp;scy;&amp;kcy;&amp;icy;&amp;iecy; &amp;ucy;&amp;pcy;&amp;rcy;&amp;acy;&amp;zhcy;&amp;ncy;&amp;iecy;&amp;ncy;&amp;icy;&amp;yacy; &amp;pcy;&amp;rcy;&amp;icy; &amp;ocy;&amp;scy;&amp;tcy;&amp;iecy;&amp;ocy;&amp;khcy;&amp;ocy;&amp;ncy;&amp;dcy;&amp;rcy;&amp;ocy;&amp;zcy;&amp;iecy;, &amp;ncy;&amp;acy;&amp;pcy;&amp;rcy;&amp;acy;&amp;vcy;&amp;lcy;&amp;iecy;&amp;ncy;&amp;ncy;&amp;ycy;&amp;iecy; &amp;ncy;&amp;acy; &amp;ucy;&amp;kcy;&amp;rcy;&amp;iecy;&amp;pcy;&amp;lcy;&amp;iecy;&amp;ncy;&amp;icy;&amp;iecy; &amp;mcy;&amp;ycy;&amp;shcy;&amp;tscy; &amp;scy;&amp;pcy;&amp;icy;&amp;ncy;&amp;ycy; &amp;icy; &amp;zhcy;&amp;icy;&amp;vcy;&amp;ocy;&amp;tcy;&amp;acy;: &amp;pcy;&amp;ocy;&amp;pcy;&amp;iecy;&amp;rcy;&amp;iecy;&amp;mcy;&amp;iecy;&amp;ncy;&amp;ncy;&amp;ycy;&amp;iecy; &amp;dcy;&amp;vcy;&amp;icy;&amp;zhcy;&amp;iecy;&amp;ncy;&amp;icy;&amp;yacy; &amp;pcy;&amp;rcy;&amp;yacy;&amp;mcy;&amp;ycy;&amp;mcy;&amp;icy; &amp;ncy;&amp;ocy;&amp;gcy;&amp;acy;&amp;mcy;&amp;icy;"/>
          <p:cNvPicPr>
            <a:picLocks noChangeAspect="1" noChangeArrowheads="1"/>
          </p:cNvPicPr>
          <p:nvPr/>
        </p:nvPicPr>
        <p:blipFill>
          <a:blip r:embed="rId3" cstate="print"/>
          <a:srcRect/>
          <a:stretch>
            <a:fillRect/>
          </a:stretch>
        </p:blipFill>
        <p:spPr bwMode="auto">
          <a:xfrm>
            <a:off x="4751512" y="1714488"/>
            <a:ext cx="4284984" cy="2650616"/>
          </a:xfrm>
          <a:prstGeom prst="rect">
            <a:avLst/>
          </a:prstGeom>
          <a:noFill/>
        </p:spPr>
      </p:pic>
      <p:sp>
        <p:nvSpPr>
          <p:cNvPr id="3" name="Прямоугольник 2"/>
          <p:cNvSpPr/>
          <p:nvPr/>
        </p:nvSpPr>
        <p:spPr>
          <a:xfrm>
            <a:off x="4823180" y="4453661"/>
            <a:ext cx="4141647" cy="400110"/>
          </a:xfrm>
          <a:prstGeom prst="rect">
            <a:avLst/>
          </a:prstGeom>
        </p:spPr>
        <p:txBody>
          <a:bodyPr wrap="none">
            <a:spAutoFit/>
          </a:bodyPr>
          <a:lstStyle/>
          <a:p>
            <a:r>
              <a:rPr lang="uk-UA" sz="2000" b="1" dirty="0" smtClean="0"/>
              <a:t>поперемінні рухи прямими ногами</a:t>
            </a:r>
            <a:endParaRPr lang="uk-UA" sz="2000" b="1"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28600"/>
            <a:ext cx="9144000" cy="990600"/>
          </a:xfrm>
        </p:spPr>
        <p:txBody>
          <a:bodyPr>
            <a:noAutofit/>
          </a:bodyPr>
          <a:lstStyle/>
          <a:p>
            <a:pPr algn="ctr"/>
            <a:r>
              <a:rPr lang="uk-UA" sz="3200" b="1" dirty="0"/>
              <a:t>Фізичні вправи при поперековому остеохондрозі, спрямовані на зміцнення м'язів спини</a:t>
            </a:r>
            <a:endParaRPr lang="ru-RU" sz="3200" dirty="0"/>
          </a:p>
        </p:txBody>
      </p:sp>
      <p:pic>
        <p:nvPicPr>
          <p:cNvPr id="3" name="Picture 2" descr="&amp;Rcy;&amp;icy;&amp;scy;. 15&amp;kcy;). &amp;Fcy;&amp;icy;&amp;zcy;&amp;icy;&amp;chcy;&amp;iecy;&amp;scy;&amp;kcy;&amp;icy;&amp;iecy; &amp;ucy;&amp;pcy;&amp;rcy;&amp;acy;&amp;zhcy;&amp;ncy;&amp;iecy;&amp;ncy;&amp;icy;&amp;yacy; &amp;pcy;&amp;rcy;&amp;icy; &amp;ocy;&amp;scy;&amp;tcy;&amp;iecy;&amp;ocy;&amp;khcy;&amp;ocy;&amp;ncy;&amp;dcy;&amp;rcy;&amp;ocy;&amp;zcy;&amp;iecy;, &amp;ncy;&amp;acy;&amp;pcy;&amp;rcy;&amp;acy;&amp;vcy;&amp;lcy;&amp;iecy;&amp;ncy;&amp;ncy;&amp;ycy;&amp;iecy; &amp;ncy;&amp;acy; &amp;ucy;&amp;kcy;&amp;rcy;&amp;iecy;&amp;pcy;&amp;lcy;&amp;iecy;&amp;ncy;&amp;icy;&amp;iecy; &amp;mcy;&amp;ycy;&amp;shcy;&amp;tscy; &amp;scy;&amp;pcy;&amp;icy;&amp;ncy;&amp;ycy; &amp;icy; &amp;zhcy;&amp;icy;&amp;vcy;&amp;ocy;&amp;tcy;&amp;acy;: &amp;ucy;&amp;dcy;&amp;iecy;&amp;rcy;&amp;zhcy;&amp;acy;&amp;ncy;&amp;icy;&amp;iecy; &amp;ncy;&amp;acy; &amp;vcy;&amp;iecy;&amp;scy;&amp;ucy; &amp;pcy;&amp;rcy;&amp;yacy;&amp;mcy;&amp;ycy;&amp;khcy; &amp;ncy;&amp;ocy;&amp;gcy;, &amp;gcy;&amp;ocy;&amp;lcy;&amp;ocy;&amp;vcy;&amp;ycy; &amp;icy; &amp;rcy;&amp;ucy;&amp;kcy;"/>
          <p:cNvPicPr>
            <a:picLocks noChangeAspect="1" noChangeArrowheads="1"/>
          </p:cNvPicPr>
          <p:nvPr/>
        </p:nvPicPr>
        <p:blipFill>
          <a:blip r:embed="rId2" cstate="print"/>
          <a:srcRect/>
          <a:stretch>
            <a:fillRect/>
          </a:stretch>
        </p:blipFill>
        <p:spPr bwMode="auto">
          <a:xfrm>
            <a:off x="77960" y="1579204"/>
            <a:ext cx="4566048" cy="3073932"/>
          </a:xfrm>
          <a:prstGeom prst="rect">
            <a:avLst/>
          </a:prstGeom>
          <a:noFill/>
        </p:spPr>
      </p:pic>
      <p:pic>
        <p:nvPicPr>
          <p:cNvPr id="4" name="Picture 6" descr="&amp;Rcy;&amp;icy;&amp;scy;. 15&amp;icy;). &amp;Fcy;&amp;icy;&amp;zcy;&amp;icy;&amp;chcy;&amp;iecy;&amp;scy;&amp;kcy;&amp;icy;&amp;iecy; &amp;ucy;&amp;pcy;&amp;rcy;&amp;acy;&amp;zhcy;&amp;ncy;&amp;iecy;&amp;ncy;&amp;icy;&amp;yacy; &amp;pcy;&amp;rcy;&amp;icy; &amp;ocy;&amp;scy;&amp;tcy;&amp;iecy;&amp;ocy;&amp;khcy;&amp;ocy;&amp;ncy;&amp;dcy;&amp;rcy;&amp;ocy;&amp;zcy;&amp;iecy;, &amp;ncy;&amp;acy;&amp;pcy;&amp;rcy;&amp;acy;&amp;vcy;&amp;lcy;&amp;iecy;&amp;ncy;&amp;ncy;&amp;ycy;&amp;iecy; &amp;ncy;&amp;acy; &amp;ucy;&amp;kcy;&amp;rcy;&amp;iecy;&amp;pcy;&amp;lcy;&amp;iecy;&amp;ncy;&amp;icy;&amp;iecy; &amp;mcy;&amp;ycy;&amp;shcy;&amp;tscy; &amp;scy;&amp;pcy;&amp;icy;&amp;ncy;&amp;ycy; &amp;icy; &amp;zhcy;&amp;icy;&amp;vcy;&amp;ocy;&amp;tcy;&amp;acy;: &amp;ucy;&amp;dcy;&amp;iecy;&amp;rcy;&amp;zhcy;&amp;acy;&amp;ncy;&amp;icy;&amp;iecy; &amp;ncy;&amp;acy; &amp;vcy;&amp;iecy;&amp;scy;&amp;ucy; &amp;pcy;&amp;rcy;&amp;yacy;&amp;mcy;&amp;ycy;&amp;khcy; &amp;ncy;&amp;ocy;&amp;gcy;"/>
          <p:cNvPicPr>
            <a:picLocks noChangeAspect="1" noChangeArrowheads="1"/>
          </p:cNvPicPr>
          <p:nvPr/>
        </p:nvPicPr>
        <p:blipFill>
          <a:blip r:embed="rId3" cstate="print"/>
          <a:srcRect/>
          <a:stretch>
            <a:fillRect/>
          </a:stretch>
        </p:blipFill>
        <p:spPr bwMode="auto">
          <a:xfrm>
            <a:off x="4716016" y="1579204"/>
            <a:ext cx="4366268" cy="3073932"/>
          </a:xfrm>
          <a:prstGeom prst="rect">
            <a:avLst/>
          </a:prstGeom>
          <a:noFill/>
        </p:spPr>
      </p:pic>
      <p:sp>
        <p:nvSpPr>
          <p:cNvPr id="5" name="Прямоугольник 4"/>
          <p:cNvSpPr/>
          <p:nvPr/>
        </p:nvSpPr>
        <p:spPr>
          <a:xfrm>
            <a:off x="436222" y="4780257"/>
            <a:ext cx="4206008" cy="707886"/>
          </a:xfrm>
          <a:prstGeom prst="rect">
            <a:avLst/>
          </a:prstGeom>
        </p:spPr>
        <p:txBody>
          <a:bodyPr wrap="square">
            <a:spAutoFit/>
          </a:bodyPr>
          <a:lstStyle/>
          <a:p>
            <a:r>
              <a:rPr lang="uk-UA" sz="2000" b="1" dirty="0" smtClean="0"/>
              <a:t>утримання у положенні вису прямих ніг, голови і рук</a:t>
            </a:r>
            <a:endParaRPr lang="uk-UA" sz="2000" b="1" dirty="0"/>
          </a:p>
        </p:txBody>
      </p:sp>
      <p:sp>
        <p:nvSpPr>
          <p:cNvPr id="6" name="Прямоугольник 5"/>
          <p:cNvSpPr/>
          <p:nvPr/>
        </p:nvSpPr>
        <p:spPr>
          <a:xfrm>
            <a:off x="5487935" y="4780257"/>
            <a:ext cx="3044505" cy="707886"/>
          </a:xfrm>
          <a:prstGeom prst="rect">
            <a:avLst/>
          </a:prstGeom>
        </p:spPr>
        <p:txBody>
          <a:bodyPr wrap="square">
            <a:spAutoFit/>
          </a:bodyPr>
          <a:lstStyle/>
          <a:p>
            <a:r>
              <a:rPr lang="uk-UA" sz="2000" b="1" dirty="0" smtClean="0"/>
              <a:t>утримання у </a:t>
            </a:r>
            <a:r>
              <a:rPr lang="uk-UA" sz="2000" b="1" dirty="0"/>
              <a:t>положенні </a:t>
            </a:r>
            <a:r>
              <a:rPr lang="uk-UA" sz="2000" b="1" dirty="0" smtClean="0"/>
              <a:t>вису прямих ніг</a:t>
            </a:r>
            <a:endParaRPr lang="uk-UA" sz="2000" b="1" dirty="0"/>
          </a:p>
        </p:txBody>
      </p:sp>
    </p:spTree>
    <p:extLst>
      <p:ext uri="{BB962C8B-B14F-4D97-AF65-F5344CB8AC3E}">
        <p14:creationId xmlns:p14="http://schemas.microsoft.com/office/powerpoint/2010/main" val="171923926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28600"/>
            <a:ext cx="9144000" cy="990600"/>
          </a:xfrm>
        </p:spPr>
        <p:txBody>
          <a:bodyPr>
            <a:noAutofit/>
          </a:bodyPr>
          <a:lstStyle/>
          <a:p>
            <a:pPr algn="ctr"/>
            <a:r>
              <a:rPr lang="uk-UA" sz="3200" b="1" dirty="0"/>
              <a:t>Фізичні вправи при поперековому остеохондрозі, спрямовані на зміцнення м'язів спини</a:t>
            </a:r>
            <a:endParaRPr lang="ru-RU" sz="3200" dirty="0"/>
          </a:p>
        </p:txBody>
      </p:sp>
      <p:pic>
        <p:nvPicPr>
          <p:cNvPr id="3" name="Picture 2" descr="&amp;Rcy;&amp;icy;&amp;scy;. 15&amp;dcy;). &amp;Fcy;&amp;icy;&amp;zcy;&amp;icy;&amp;chcy;&amp;iecy;&amp;scy;&amp;kcy;&amp;icy;&amp;iecy; &amp;ucy;&amp;pcy;&amp;rcy;&amp;acy;&amp;zhcy;&amp;ncy;&amp;iecy;&amp;ncy;&amp;icy;&amp;yacy; &amp;pcy;&amp;rcy;&amp;icy; &amp;ocy;&amp;scy;&amp;tcy;&amp;iecy;&amp;ocy;&amp;khcy;&amp;ocy;&amp;ncy;&amp;dcy;&amp;rcy;&amp;ocy;&amp;zcy;&amp;iecy;, &amp;ncy;&amp;acy;&amp;pcy;&amp;rcy;&amp;acy;&amp;vcy;&amp;lcy;&amp;iecy;&amp;ncy;&amp;ncy;&amp;ycy;&amp;iecy; &amp;ncy;&amp;acy; &amp;ucy;&amp;kcy;&amp;rcy;&amp;iecy;&amp;pcy;&amp;lcy;&amp;iecy;&amp;ncy;&amp;icy;&amp;iecy; &amp;mcy;&amp;ycy;&amp;shcy;&amp;tscy; &amp;scy;&amp;pcy;&amp;icy;&amp;ncy;&amp;ycy; &amp;icy; &amp;zhcy;&amp;icy;&amp;vcy;&amp;ocy;&amp;tcy;&amp;acy;: &amp;ucy;&amp;dcy;&amp;iecy;&amp;rcy;&amp;zhcy;&amp;acy;&amp;ncy;&amp;icy;&amp;iecy; &amp;vcy;&amp;ycy;&amp;pcy;&amp;rcy;&amp;yacy;&amp;mcy;&amp;lcy;&amp;iecy;&amp;ncy;&amp;ncy;&amp;ocy;&amp;jcy; &amp;ncy;&amp;ocy;&amp;gcy;&amp;icy; &amp;ncy;&amp;acy; &amp;vcy;&amp;iecy;&amp;scy;&amp;ucy; &amp;vcy; &amp;tcy;&amp;iecy;&amp;chcy;&amp;iecy;&amp;ncy;&amp;icy;&amp;iecy; 5—7 &amp;scy;&amp;iecy;&amp;kcy;&amp;ucy;&amp;ncy;&amp;dcy;"/>
          <p:cNvPicPr>
            <a:picLocks noChangeAspect="1" noChangeArrowheads="1"/>
          </p:cNvPicPr>
          <p:nvPr/>
        </p:nvPicPr>
        <p:blipFill>
          <a:blip r:embed="rId2" cstate="print"/>
          <a:srcRect/>
          <a:stretch>
            <a:fillRect/>
          </a:stretch>
        </p:blipFill>
        <p:spPr bwMode="auto">
          <a:xfrm>
            <a:off x="35496" y="1556792"/>
            <a:ext cx="4464496" cy="2952328"/>
          </a:xfrm>
          <a:prstGeom prst="rect">
            <a:avLst/>
          </a:prstGeom>
          <a:noFill/>
        </p:spPr>
      </p:pic>
      <p:sp>
        <p:nvSpPr>
          <p:cNvPr id="4" name="Прямоугольник 3"/>
          <p:cNvSpPr/>
          <p:nvPr/>
        </p:nvSpPr>
        <p:spPr>
          <a:xfrm>
            <a:off x="755576" y="4725144"/>
            <a:ext cx="3024336" cy="1015663"/>
          </a:xfrm>
          <a:prstGeom prst="rect">
            <a:avLst/>
          </a:prstGeom>
        </p:spPr>
        <p:txBody>
          <a:bodyPr wrap="square">
            <a:spAutoFit/>
          </a:bodyPr>
          <a:lstStyle/>
          <a:p>
            <a:r>
              <a:rPr lang="uk-UA" sz="2000" b="1" dirty="0" smtClean="0"/>
              <a:t>утримання випрямленої ноги і руки у положенні вису протягом 5-7 секунд</a:t>
            </a:r>
            <a:endParaRPr lang="uk-UA" sz="2000" b="1" dirty="0"/>
          </a:p>
        </p:txBody>
      </p:sp>
      <p:pic>
        <p:nvPicPr>
          <p:cNvPr id="5" name="Picture 2" descr="&amp;Rcy;&amp;icy;&amp;scy;. 15&amp;iecy;). &amp;Fcy;&amp;icy;&amp;zcy;&amp;icy;&amp;chcy;&amp;iecy;&amp;scy;&amp;kcy;&amp;icy;&amp;iecy; &amp;ucy;&amp;pcy;&amp;rcy;&amp;acy;&amp;zhcy;&amp;ncy;&amp;iecy;&amp;ncy;&amp;icy;&amp;yacy; &amp;pcy;&amp;rcy;&amp;icy; &amp;ocy;&amp;scy;&amp;tcy;&amp;iecy;&amp;ocy;&amp;khcy;&amp;ocy;&amp;ncy;&amp;dcy;&amp;rcy;&amp;ocy;&amp;zcy;&amp;iecy;, &amp;ncy;&amp;acy;&amp;pcy;&amp;rcy;&amp;acy;&amp;vcy;&amp;lcy;&amp;iecy;&amp;ncy;&amp;ncy;&amp;ycy;&amp;iecy; &amp;ncy;&amp;acy; &amp;ucy;&amp;kcy;&amp;rcy;&amp;iecy;&amp;pcy;&amp;lcy;&amp;iecy;&amp;ncy;&amp;icy;&amp;iecy; &amp;mcy;&amp;ycy;&amp;shcy;&amp;tscy; &amp;scy;&amp;pcy;&amp;icy;&amp;ncy;&amp;ycy; &amp;icy; &amp;zhcy;&amp;icy;&amp;vcy;&amp;ocy;&amp;tcy;&amp;acy;: &amp;ucy;&amp;dcy;&amp;iecy;&amp;rcy;&amp;zhcy;&amp;acy;&amp;ncy;&amp;icy;&amp;iecy; &amp;vcy;&amp;ycy;&amp;pcy;&amp;rcy;&amp;yacy;&amp;mcy;&amp;lcy;&amp;iecy;&amp;ncy;&amp;ncy;&amp;ycy;&amp;khcy; &amp;ncy;&amp;ocy;&amp;gcy; &amp;ncy;&amp;acy; &amp;vcy;&amp;iecy;&amp;scy;&amp;ucy; &amp;vcy; &amp;tcy;&amp;iecy;&amp;chcy;&amp;iecy;&amp;ncy;&amp;icy;&amp;iecy; 5—7 &amp;scy;&amp;iecy;&amp;kcy;&amp;ucy;&amp;ncy;&amp;dcy;"/>
          <p:cNvPicPr>
            <a:picLocks noChangeAspect="1" noChangeArrowheads="1"/>
          </p:cNvPicPr>
          <p:nvPr/>
        </p:nvPicPr>
        <p:blipFill>
          <a:blip r:embed="rId3" cstate="print"/>
          <a:srcRect/>
          <a:stretch>
            <a:fillRect/>
          </a:stretch>
        </p:blipFill>
        <p:spPr bwMode="auto">
          <a:xfrm>
            <a:off x="4572000" y="1556792"/>
            <a:ext cx="4482354" cy="2952328"/>
          </a:xfrm>
          <a:prstGeom prst="rect">
            <a:avLst/>
          </a:prstGeom>
          <a:noFill/>
        </p:spPr>
      </p:pic>
      <p:sp>
        <p:nvSpPr>
          <p:cNvPr id="6" name="Прямоугольник 5"/>
          <p:cNvSpPr/>
          <p:nvPr/>
        </p:nvSpPr>
        <p:spPr>
          <a:xfrm>
            <a:off x="5156993" y="4810633"/>
            <a:ext cx="3312368" cy="707886"/>
          </a:xfrm>
          <a:prstGeom prst="rect">
            <a:avLst/>
          </a:prstGeom>
        </p:spPr>
        <p:txBody>
          <a:bodyPr wrap="square">
            <a:spAutoFit/>
          </a:bodyPr>
          <a:lstStyle/>
          <a:p>
            <a:r>
              <a:rPr lang="uk-UA" sz="2000" b="1" dirty="0" smtClean="0"/>
              <a:t>утримання випрямлених ніг у висі протягом 5-7 секунд</a:t>
            </a:r>
            <a:endParaRPr lang="uk-UA" sz="2000" b="1" dirty="0"/>
          </a:p>
        </p:txBody>
      </p:sp>
    </p:spTree>
    <p:extLst>
      <p:ext uri="{BB962C8B-B14F-4D97-AF65-F5344CB8AC3E}">
        <p14:creationId xmlns:p14="http://schemas.microsoft.com/office/powerpoint/2010/main" val="42653693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28600"/>
            <a:ext cx="9144000" cy="990600"/>
          </a:xfrm>
        </p:spPr>
        <p:txBody>
          <a:bodyPr>
            <a:noAutofit/>
          </a:bodyPr>
          <a:lstStyle/>
          <a:p>
            <a:pPr algn="ctr"/>
            <a:r>
              <a:rPr lang="uk-UA" sz="3200" b="1" dirty="0"/>
              <a:t>Фізичні вправи при поперековому остеохондрозі, спрямовані на зміцнення м'язів спини</a:t>
            </a:r>
            <a:endParaRPr lang="ru-RU" sz="3200" dirty="0"/>
          </a:p>
        </p:txBody>
      </p:sp>
      <p:pic>
        <p:nvPicPr>
          <p:cNvPr id="5" name="Picture 2" descr="&amp;Rcy;&amp;icy;&amp;scy;. 15&amp;bcy;). &amp;Fcy;&amp;icy;&amp;zcy;&amp;icy;&amp;chcy;&amp;iecy;&amp;scy;&amp;kcy;&amp;icy;&amp;iecy; &amp;ucy;&amp;pcy;&amp;rcy;&amp;acy;&amp;zhcy;&amp;ncy;&amp;iecy;&amp;ncy;&amp;icy;&amp;yacy; &amp;pcy;&amp;rcy;&amp;icy; &amp;ocy;&amp;scy;&amp;tcy;&amp;iecy;&amp;ocy;&amp;khcy;&amp;ocy;&amp;ncy;&amp;dcy;&amp;rcy;&amp;ocy;&amp;zcy;&amp;iecy;, &amp;ncy;&amp;acy;&amp;pcy;&amp;rcy;&amp;acy;&amp;vcy;&amp;lcy;&amp;iecy;&amp;ncy;&amp;ncy;&amp;ycy;&amp;iecy; &amp;ncy;&amp;acy; &amp;ucy;&amp;kcy;&amp;rcy;&amp;iecy;&amp;pcy;&amp;lcy;&amp;iecy;&amp;ncy;&amp;icy;&amp;iecy; &amp;mcy;&amp;ycy;&amp;shcy;&amp;tscy; &amp;scy;&amp;pcy;&amp;icy;&amp;ncy;&amp;ycy; &amp;icy; &amp;zhcy;&amp;icy;&amp;vcy;&amp;ocy;&amp;tcy;&amp;acy;: &amp;ucy;&amp;dcy;&amp;iecy;&amp;rcy;&amp;zhcy;&amp;acy;&amp;ncy;&amp;icy;&amp;iecy; &amp;vcy;&amp;ycy;&amp;pcy;&amp;rcy;&amp;yacy;&amp;mcy;&amp;lcy;&amp;iecy;&amp;ncy;&amp;ncy;&amp;ycy;&amp;khcy; &amp;rcy;&amp;ucy;&amp;kcy; &amp;icy; &amp;ncy;&amp;ocy;&amp;gcy; &amp;ncy;&amp;acy; &amp;vcy;&amp;iecy;&amp;scy;&amp;ucy; &amp;vcy; &amp;tcy;&amp;iecy;&amp;chcy;&amp;iecy;&amp;ncy;&amp;icy;&amp;iecy; 5—7 &amp;scy;&amp;iecy;&amp;kcy;&amp;ucy;&amp;ncy;&amp;dcy;"/>
          <p:cNvPicPr>
            <a:picLocks noChangeAspect="1" noChangeArrowheads="1"/>
          </p:cNvPicPr>
          <p:nvPr/>
        </p:nvPicPr>
        <p:blipFill>
          <a:blip r:embed="rId2" cstate="print"/>
          <a:srcRect/>
          <a:stretch>
            <a:fillRect/>
          </a:stretch>
        </p:blipFill>
        <p:spPr bwMode="auto">
          <a:xfrm>
            <a:off x="107504" y="1556793"/>
            <a:ext cx="4392488" cy="2952327"/>
          </a:xfrm>
          <a:prstGeom prst="rect">
            <a:avLst/>
          </a:prstGeom>
          <a:noFill/>
        </p:spPr>
      </p:pic>
      <p:sp>
        <p:nvSpPr>
          <p:cNvPr id="3" name="Прямоугольник 2"/>
          <p:cNvSpPr/>
          <p:nvPr/>
        </p:nvSpPr>
        <p:spPr>
          <a:xfrm>
            <a:off x="467544" y="4797152"/>
            <a:ext cx="3528392" cy="707886"/>
          </a:xfrm>
          <a:prstGeom prst="rect">
            <a:avLst/>
          </a:prstGeom>
        </p:spPr>
        <p:txBody>
          <a:bodyPr wrap="square">
            <a:spAutoFit/>
          </a:bodyPr>
          <a:lstStyle/>
          <a:p>
            <a:r>
              <a:rPr lang="uk-UA" sz="2000" b="1" dirty="0" smtClean="0"/>
              <a:t>утримання випрямлених рук і ніг у висі протягом 5-7 секунд</a:t>
            </a:r>
            <a:endParaRPr lang="uk-UA" sz="2000" b="1" dirty="0"/>
          </a:p>
        </p:txBody>
      </p:sp>
      <p:pic>
        <p:nvPicPr>
          <p:cNvPr id="7" name="Picture 4" descr="&amp;Rcy;&amp;icy;&amp;scy;. 15&amp;vcy;). &amp;Fcy;&amp;icy;&amp;zcy;&amp;icy;&amp;chcy;&amp;iecy;&amp;scy;&amp;kcy;&amp;icy;&amp;iecy; &amp;ucy;&amp;pcy;&amp;rcy;&amp;acy;&amp;zhcy;&amp;ncy;&amp;iecy;&amp;ncy;&amp;icy;&amp;yacy; &amp;pcy;&amp;rcy;&amp;icy; &amp;ocy;&amp;scy;&amp;tcy;&amp;iecy;&amp;ocy;&amp;khcy;&amp;ocy;&amp;ncy;&amp;dcy;&amp;rcy;&amp;ocy;&amp;zcy;&amp;iecy;, &amp;ncy;&amp;acy;&amp;pcy;&amp;rcy;&amp;acy;&amp;vcy;&amp;lcy;&amp;iecy;&amp;ncy;&amp;ncy;&amp;ycy;&amp;iecy; &amp;ncy;&amp;acy; &amp;ucy;&amp;kcy;&amp;rcy;&amp;iecy;&amp;pcy;&amp;lcy;&amp;iecy;&amp;ncy;&amp;icy;&amp;iecy; &amp;mcy;&amp;ycy;&amp;shcy;&amp;tscy; &amp;scy;&amp;pcy;&amp;icy;&amp;ncy;&amp;ycy; &amp;icy; &amp;zhcy;&amp;icy;&amp;vcy;&amp;ocy;&amp;tcy;&amp;acy;: &amp;ucy;&amp;dcy;&amp;iecy;&amp;rcy;&amp;zhcy;&amp;acy;&amp;ncy;&amp;icy;&amp;iecy; &amp;ncy;&amp;acy; &amp;vcy;&amp;iecy;&amp;scy;&amp;ucy; &amp;gcy;&amp;ocy;&amp;lcy;&amp;ocy;&amp;vcy;&amp;ycy; &amp;icy; &amp;rcy;&amp;acy;&amp;zcy;&amp;vcy;&amp;iecy;&amp;dcy;&amp;iecy;&amp;ncy;&amp;ncy;&amp;ycy;&amp;khcy; &amp;vcy; &amp;scy;&amp;tcy;&amp;ocy;&amp;rcy;&amp;ocy;&amp;ncy;&amp;ycy; &amp;vcy;&amp;ycy;&amp;pcy;&amp;rcy;&amp;yacy;&amp;mcy;&amp;lcy;&amp;iecy;&amp;ncy;&amp;ncy;&amp;ycy;&amp;khcy; &amp;rcy;&amp;ucy;&amp;kcy; &amp;scy; &amp;gcy;&amp;acy;&amp;ncy;&amp;tcy;&amp;iecy;&amp;lcy;&amp;yacy;&amp;mcy;&amp;icy; &amp;vcy; &amp;tcy;&amp;iecy;&amp;chcy;&amp;iecy;&amp;ncy;&amp;icy;&amp;iecy; 5—7 &amp;scy;&amp;iecy;&amp;kcy;&amp;ucy;&amp;ncy;&amp;dcy;"/>
          <p:cNvPicPr>
            <a:picLocks noChangeAspect="1" noChangeArrowheads="1"/>
          </p:cNvPicPr>
          <p:nvPr/>
        </p:nvPicPr>
        <p:blipFill>
          <a:blip r:embed="rId3" cstate="print"/>
          <a:srcRect/>
          <a:stretch>
            <a:fillRect/>
          </a:stretch>
        </p:blipFill>
        <p:spPr bwMode="auto">
          <a:xfrm>
            <a:off x="4572000" y="1556793"/>
            <a:ext cx="4478364" cy="2952327"/>
          </a:xfrm>
          <a:prstGeom prst="rect">
            <a:avLst/>
          </a:prstGeom>
          <a:noFill/>
        </p:spPr>
      </p:pic>
      <p:sp>
        <p:nvSpPr>
          <p:cNvPr id="6" name="Прямоугольник 5"/>
          <p:cNvSpPr/>
          <p:nvPr/>
        </p:nvSpPr>
        <p:spPr>
          <a:xfrm>
            <a:off x="4572000" y="4806587"/>
            <a:ext cx="4392488" cy="1015663"/>
          </a:xfrm>
          <a:prstGeom prst="rect">
            <a:avLst/>
          </a:prstGeom>
        </p:spPr>
        <p:txBody>
          <a:bodyPr wrap="square">
            <a:spAutoFit/>
          </a:bodyPr>
          <a:lstStyle/>
          <a:p>
            <a:r>
              <a:rPr lang="uk-UA" sz="2000" b="1" dirty="0" smtClean="0"/>
              <a:t>утримання у положенні вису голови і розведених в сторони випрямлених рук з гантелями протягом 5-7 секунд</a:t>
            </a:r>
            <a:endParaRPr lang="uk-UA" sz="2000" b="1"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28600"/>
            <a:ext cx="9144000" cy="990600"/>
          </a:xfrm>
        </p:spPr>
        <p:txBody>
          <a:bodyPr>
            <a:noAutofit/>
          </a:bodyPr>
          <a:lstStyle/>
          <a:p>
            <a:pPr algn="ctr"/>
            <a:r>
              <a:rPr lang="uk-UA" sz="3200" b="1" dirty="0"/>
              <a:t>Фізичні вправи при поперековому остеохондрозі, спрямовані на зміцнення м'язів спини</a:t>
            </a:r>
            <a:endParaRPr lang="ru-RU" sz="3200" dirty="0"/>
          </a:p>
        </p:txBody>
      </p:sp>
      <p:pic>
        <p:nvPicPr>
          <p:cNvPr id="5" name="Picture 4" descr="&amp;Rcy;&amp;icy;&amp;scy;. 15&amp;zhcy;). &amp;Fcy;&amp;icy;&amp;zcy;&amp;icy;&amp;chcy;&amp;iecy;&amp;scy;&amp;kcy;&amp;icy;&amp;iecy; &amp;ucy;&amp;pcy;&amp;rcy;&amp;acy;&amp;zhcy;&amp;ncy;&amp;iecy;&amp;ncy;&amp;icy;&amp;yacy; &amp;pcy;&amp;rcy;&amp;icy; &amp;ocy;&amp;scy;&amp;tcy;&amp;iecy;&amp;ocy;&amp;khcy;&amp;ocy;&amp;ncy;&amp;dcy;&amp;rcy;&amp;ocy;&amp;zcy;&amp;iecy;, &amp;ncy;&amp;acy;&amp;pcy;&amp;rcy;&amp;acy;&amp;vcy;&amp;lcy;&amp;iecy;&amp;ncy;&amp;ncy;&amp;ycy;&amp;iecy; &amp;ncy;&amp;acy; &amp;ucy;&amp;kcy;&amp;rcy;&amp;iecy;&amp;pcy;&amp;lcy;&amp;iecy;&amp;ncy;&amp;icy;&amp;iecy; &amp;mcy;&amp;ycy;&amp;shcy;&amp;tscy; &amp;scy;&amp;pcy;&amp;icy;&amp;ncy;&amp;ycy; &amp;icy; &amp;zhcy;&amp;icy;&amp;vcy;&amp;ocy;&amp;tcy;&amp;acy;: &amp;vcy;&amp;tcy;&amp;yacy;&amp;gcy;&amp;icy;&amp;vcy;&amp;acy;&amp;ncy;&amp;icy;&amp;iecy; &amp;zhcy;&amp;icy;&amp;vcy;&amp;ocy;&amp;tcy;&amp;acy; &amp;icy; &amp;pcy;&amp;rcy;&amp;icy;&amp;pcy;&amp;ocy;&amp;dcy;&amp;ncy;&amp;icy;&amp;mcy;&amp;acy;&amp;ncy;&amp;icy;&amp;iecy; &amp;tcy;&amp;acy;&amp;zcy;&amp;acy;"/>
          <p:cNvPicPr>
            <a:picLocks noChangeAspect="1" noChangeArrowheads="1"/>
          </p:cNvPicPr>
          <p:nvPr/>
        </p:nvPicPr>
        <p:blipFill>
          <a:blip r:embed="rId2" cstate="print"/>
          <a:srcRect/>
          <a:stretch>
            <a:fillRect/>
          </a:stretch>
        </p:blipFill>
        <p:spPr bwMode="auto">
          <a:xfrm>
            <a:off x="107504" y="1628800"/>
            <a:ext cx="4464496" cy="2880320"/>
          </a:xfrm>
          <a:prstGeom prst="rect">
            <a:avLst/>
          </a:prstGeom>
          <a:noFill/>
        </p:spPr>
      </p:pic>
      <p:sp>
        <p:nvSpPr>
          <p:cNvPr id="3" name="Прямоугольник 2"/>
          <p:cNvSpPr/>
          <p:nvPr/>
        </p:nvSpPr>
        <p:spPr>
          <a:xfrm>
            <a:off x="185896" y="4810453"/>
            <a:ext cx="4266553" cy="400110"/>
          </a:xfrm>
          <a:prstGeom prst="rect">
            <a:avLst/>
          </a:prstGeom>
        </p:spPr>
        <p:txBody>
          <a:bodyPr wrap="none">
            <a:spAutoFit/>
          </a:bodyPr>
          <a:lstStyle/>
          <a:p>
            <a:r>
              <a:rPr lang="uk-UA" sz="2000" b="1" dirty="0" smtClean="0"/>
              <a:t>втягування живота і підведення тазу</a:t>
            </a:r>
            <a:endParaRPr lang="uk-UA" sz="2000" b="1" dirty="0"/>
          </a:p>
        </p:txBody>
      </p:sp>
      <p:pic>
        <p:nvPicPr>
          <p:cNvPr id="7" name="Picture 2" descr="&amp;Rcy;&amp;icy;&amp;scy;. 15&amp;zcy;). &amp;Fcy;&amp;icy;&amp;zcy;&amp;icy;&amp;chcy;&amp;iecy;&amp;scy;&amp;kcy;&amp;icy;&amp;iecy; &amp;ucy;&amp;pcy;&amp;rcy;&amp;acy;&amp;zhcy;&amp;ncy;&amp;iecy;&amp;ncy;&amp;icy;&amp;yacy; &amp;pcy;&amp;rcy;&amp;icy; &amp;ocy;&amp;scy;&amp;tcy;&amp;iecy;&amp;ocy;&amp;khcy;&amp;ocy;&amp;ncy;&amp;dcy;&amp;rcy;&amp;ocy;&amp;zcy;&amp;iecy;, &amp;ncy;&amp;acy;&amp;pcy;&amp;rcy;&amp;acy;&amp;vcy;&amp;lcy;&amp;iecy;&amp;ncy;&amp;ncy;&amp;ycy;&amp;iecy; &amp;ncy;&amp;acy; &amp;ucy;&amp;kcy;&amp;rcy;&amp;iecy;&amp;pcy;&amp;lcy;&amp;iecy;&amp;ncy;&amp;icy;&amp;iecy; &amp;mcy;&amp;ycy;&amp;shcy;&amp;tscy; &amp;scy;&amp;pcy;&amp;icy;&amp;ncy;&amp;ycy; &amp;icy; &amp;zhcy;&amp;icy;&amp;vcy;&amp;ocy;&amp;tcy;&amp;acy;: &amp;ucy;&amp;dcy;&amp;iecy;&amp;rcy;&amp;zhcy;&amp;acy;&amp;ncy;&amp;icy;&amp;iecy; &amp;ncy;&amp;acy; &amp;vcy;&amp;iecy;&amp;scy;&amp;ucy; &amp;gcy;&amp;ocy;&amp;lcy;&amp;ocy;&amp;vcy;&amp;ycy; &amp;icy; &amp;vcy;&amp;ycy;&amp;pcy;&amp;rcy;&amp;yacy;&amp;mcy;&amp;lcy;&amp;iecy;&amp;ncy;&amp;ncy;&amp;ycy;&amp;khcy; &amp;rcy;&amp;ucy;&amp;kcy;"/>
          <p:cNvPicPr>
            <a:picLocks noChangeAspect="1" noChangeArrowheads="1"/>
          </p:cNvPicPr>
          <p:nvPr/>
        </p:nvPicPr>
        <p:blipFill>
          <a:blip r:embed="rId3" cstate="print"/>
          <a:srcRect/>
          <a:stretch>
            <a:fillRect/>
          </a:stretch>
        </p:blipFill>
        <p:spPr bwMode="auto">
          <a:xfrm>
            <a:off x="4644008" y="1628800"/>
            <a:ext cx="4434112" cy="2880320"/>
          </a:xfrm>
          <a:prstGeom prst="rect">
            <a:avLst/>
          </a:prstGeom>
          <a:noFill/>
        </p:spPr>
      </p:pic>
      <p:sp>
        <p:nvSpPr>
          <p:cNvPr id="4" name="Прямоугольник 3"/>
          <p:cNvSpPr/>
          <p:nvPr/>
        </p:nvSpPr>
        <p:spPr>
          <a:xfrm>
            <a:off x="4844840" y="4810453"/>
            <a:ext cx="4032448" cy="707886"/>
          </a:xfrm>
          <a:prstGeom prst="rect">
            <a:avLst/>
          </a:prstGeom>
        </p:spPr>
        <p:txBody>
          <a:bodyPr wrap="square">
            <a:spAutoFit/>
          </a:bodyPr>
          <a:lstStyle/>
          <a:p>
            <a:r>
              <a:rPr lang="uk-UA" sz="2000" b="1" dirty="0" smtClean="0"/>
              <a:t>утримання у висячому положенні голови і випрямлених рук</a:t>
            </a:r>
            <a:endParaRPr lang="uk-UA" sz="2000" b="1"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28600"/>
            <a:ext cx="9144000" cy="990600"/>
          </a:xfrm>
        </p:spPr>
        <p:txBody>
          <a:bodyPr>
            <a:noAutofit/>
          </a:bodyPr>
          <a:lstStyle/>
          <a:p>
            <a:pPr algn="ctr"/>
            <a:r>
              <a:rPr lang="uk-UA" sz="2800" b="1" dirty="0" smtClean="0"/>
              <a:t>Фізичні вправи, спрямовані на збільшення рухливості хребта при поперековому остеохондрозі</a:t>
            </a:r>
            <a:endParaRPr lang="uk-UA" sz="2800" b="1" dirty="0"/>
          </a:p>
        </p:txBody>
      </p:sp>
      <p:pic>
        <p:nvPicPr>
          <p:cNvPr id="3" name="Picture 4" descr="&amp;Rcy;&amp;icy;&amp;scy;. 11&amp;vcy;). &amp;Fcy;&amp;icy;&amp;zcy;&amp;icy;&amp;chcy;&amp;iecy;&amp;scy;&amp;kcy;&amp;icy;&amp;iecy; &amp;ucy;&amp;pcy;&amp;rcy;&amp;acy;&amp;zhcy;&amp;ncy;&amp;iecy;&amp;ncy;&amp;icy;&amp;yacy;, &amp;ncy;&amp;acy;&amp;pcy;&amp;rcy;&amp;acy;&amp;vcy;&amp;lcy;&amp;iecy;&amp;ncy;&amp;ncy;&amp;ycy;&amp;iecy; &amp;ncy;&amp;acy; &amp;ucy;&amp;vcy;&amp;iecy;&amp;lcy;&amp;icy;&amp;chcy;&amp;iecy;&amp;ncy;&amp;icy;&amp;iecy; &amp;pcy;&amp;ocy;&amp;dcy;&amp;vcy;&amp;icy;&amp;zhcy;&amp;ncy;&amp;ocy;&amp;scy;&amp;tcy;&amp;icy; &amp;pcy;&amp;ocy;&amp;zcy;&amp;vcy;&amp;ocy;&amp;ncy;&amp;ocy;&amp;chcy;&amp;ncy;&amp;icy;&amp;kcy;&amp;acy; &amp;pcy;&amp;rcy;&amp;icy; &amp;ocy;&amp;scy;&amp;tcy;&amp;iecy;&amp;ocy;&amp;khcy;&amp;ocy;&amp;ncy;&amp;dcy;&amp;rcy;&amp;ocy;&amp;zcy;&amp;iecy;: &amp;mcy;&amp;acy;&amp;khcy; &amp;pcy;&amp;rcy;&amp;yacy;&amp;mcy;&amp;ocy;&amp;jcy; &amp;ncy;&amp;ocy;&amp;gcy;&amp;ocy;&amp;jcy; &amp;scy; &amp;pcy;&amp;ocy;&amp;vcy;&amp;ocy;&amp;rcy;&amp;ocy;&amp;tcy;&amp;ocy;&amp;mcy; &amp;tcy;&amp;acy;&amp;zcy;&amp;acy;"/>
          <p:cNvPicPr>
            <a:picLocks noChangeAspect="1" noChangeArrowheads="1"/>
          </p:cNvPicPr>
          <p:nvPr/>
        </p:nvPicPr>
        <p:blipFill>
          <a:blip r:embed="rId2" cstate="print"/>
          <a:srcRect/>
          <a:stretch>
            <a:fillRect/>
          </a:stretch>
        </p:blipFill>
        <p:spPr bwMode="auto">
          <a:xfrm>
            <a:off x="107504" y="1621414"/>
            <a:ext cx="4392488" cy="2887706"/>
          </a:xfrm>
          <a:prstGeom prst="rect">
            <a:avLst/>
          </a:prstGeom>
          <a:noFill/>
        </p:spPr>
      </p:pic>
      <p:sp>
        <p:nvSpPr>
          <p:cNvPr id="4" name="Прямоугольник 3"/>
          <p:cNvSpPr/>
          <p:nvPr/>
        </p:nvSpPr>
        <p:spPr>
          <a:xfrm>
            <a:off x="107504" y="4725144"/>
            <a:ext cx="4313873" cy="400110"/>
          </a:xfrm>
          <a:prstGeom prst="rect">
            <a:avLst/>
          </a:prstGeom>
        </p:spPr>
        <p:txBody>
          <a:bodyPr wrap="none">
            <a:spAutoFit/>
          </a:bodyPr>
          <a:lstStyle/>
          <a:p>
            <a:r>
              <a:rPr lang="uk-UA" sz="2000" b="1" dirty="0" smtClean="0"/>
              <a:t>мах прямою ногою з поворотом таза</a:t>
            </a:r>
            <a:endParaRPr lang="uk-UA" sz="2000" b="1" dirty="0"/>
          </a:p>
        </p:txBody>
      </p:sp>
      <p:pic>
        <p:nvPicPr>
          <p:cNvPr id="5" name="Picture 2" descr="&amp;Rcy;&amp;icy;&amp;scy;. 11&amp;bcy;). &amp;Fcy;&amp;icy;&amp;zcy;&amp;icy;&amp;chcy;&amp;iecy;&amp;scy;&amp;kcy;&amp;icy;&amp;iecy; &amp;ucy;&amp;pcy;&amp;rcy;&amp;acy;&amp;zhcy;&amp;ncy;&amp;iecy;&amp;ncy;&amp;icy;&amp;yacy;, &amp;ncy;&amp;acy;&amp;pcy;&amp;rcy;&amp;acy;&amp;vcy;&amp;lcy;&amp;iecy;&amp;ncy;&amp;ncy;&amp;ycy;&amp;iecy; &amp;ncy;&amp;acy; &amp;ucy;&amp;vcy;&amp;iecy;&amp;lcy;&amp;icy;&amp;chcy;&amp;iecy;&amp;ncy;&amp;icy;&amp;iecy; &amp;pcy;&amp;ocy;&amp;dcy;&amp;vcy;&amp;icy;&amp;zhcy;&amp;ncy;&amp;ocy;&amp;scy;&amp;tcy;&amp;icy; &amp;pcy;&amp;ocy;&amp;zcy;&amp;vcy;&amp;ocy;&amp;ncy;&amp;ocy;&amp;chcy;&amp;ncy;&amp;icy;&amp;kcy;&amp;acy; &amp;pcy;&amp;rcy;&amp;icy; &amp;ocy;&amp;scy;&amp;tcy;&amp;iecy;&amp;ocy;&amp;khcy;&amp;ocy;&amp;ncy;&amp;dcy;&amp;rcy;&amp;ocy;&amp;zcy;&amp;iecy;: &amp;pcy;&amp;ocy;&amp;vcy;&amp;ocy;&amp;rcy;&amp;ocy;&amp;tcy;&amp;ycy; &amp;tcy;&amp;acy;&amp;zcy;&amp;acy; &amp;vcy; &amp;scy;&amp;tcy;&amp;ocy;&amp;rcy;&amp;ocy;&amp;ncy;&amp;ycy;"/>
          <p:cNvPicPr>
            <a:picLocks noChangeAspect="1" noChangeArrowheads="1"/>
          </p:cNvPicPr>
          <p:nvPr/>
        </p:nvPicPr>
        <p:blipFill>
          <a:blip r:embed="rId3" cstate="print"/>
          <a:srcRect/>
          <a:stretch>
            <a:fillRect/>
          </a:stretch>
        </p:blipFill>
        <p:spPr bwMode="auto">
          <a:xfrm>
            <a:off x="4572000" y="1639694"/>
            <a:ext cx="4464496" cy="2869426"/>
          </a:xfrm>
          <a:prstGeom prst="rect">
            <a:avLst/>
          </a:prstGeom>
          <a:noFill/>
        </p:spPr>
      </p:pic>
      <p:sp>
        <p:nvSpPr>
          <p:cNvPr id="6" name="Прямоугольник 5"/>
          <p:cNvSpPr/>
          <p:nvPr/>
        </p:nvSpPr>
        <p:spPr>
          <a:xfrm>
            <a:off x="5353402" y="4740516"/>
            <a:ext cx="2901692" cy="400110"/>
          </a:xfrm>
          <a:prstGeom prst="rect">
            <a:avLst/>
          </a:prstGeom>
        </p:spPr>
        <p:txBody>
          <a:bodyPr wrap="none">
            <a:spAutoFit/>
          </a:bodyPr>
          <a:lstStyle/>
          <a:p>
            <a:r>
              <a:rPr lang="uk-UA" sz="2000" b="1" dirty="0" smtClean="0"/>
              <a:t>повороти таза в сторони</a:t>
            </a:r>
            <a:endParaRPr lang="uk-UA" sz="2000" b="1" dirty="0"/>
          </a:p>
        </p:txBody>
      </p:sp>
    </p:spTree>
    <p:extLst>
      <p:ext uri="{BB962C8B-B14F-4D97-AF65-F5344CB8AC3E}">
        <p14:creationId xmlns:p14="http://schemas.microsoft.com/office/powerpoint/2010/main" val="105884284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28600"/>
            <a:ext cx="9144000" cy="990600"/>
          </a:xfrm>
        </p:spPr>
        <p:txBody>
          <a:bodyPr>
            <a:normAutofit/>
          </a:bodyPr>
          <a:lstStyle/>
          <a:p>
            <a:pPr algn="ctr"/>
            <a:r>
              <a:rPr lang="uk-UA" sz="2800" b="1" dirty="0"/>
              <a:t>Фізичні вправи, спрямовані на збільшення рухливості хребта при поперековому остеохондрозі</a:t>
            </a:r>
            <a:endParaRPr lang="ru-RU" sz="2800" dirty="0"/>
          </a:p>
        </p:txBody>
      </p:sp>
      <p:pic>
        <p:nvPicPr>
          <p:cNvPr id="3" name="Picture 2" descr="http://dic.academic.ru/pictures/enc_medicine/0251052544.jpg"/>
          <p:cNvPicPr>
            <a:picLocks noChangeAspect="1" noChangeArrowheads="1"/>
          </p:cNvPicPr>
          <p:nvPr/>
        </p:nvPicPr>
        <p:blipFill>
          <a:blip r:embed="rId2" cstate="print"/>
          <a:srcRect/>
          <a:stretch>
            <a:fillRect/>
          </a:stretch>
        </p:blipFill>
        <p:spPr bwMode="auto">
          <a:xfrm>
            <a:off x="107504" y="1556792"/>
            <a:ext cx="4608512" cy="3096344"/>
          </a:xfrm>
          <a:prstGeom prst="rect">
            <a:avLst/>
          </a:prstGeom>
          <a:noFill/>
        </p:spPr>
      </p:pic>
      <p:sp>
        <p:nvSpPr>
          <p:cNvPr id="4" name="Прямоугольник 3"/>
          <p:cNvSpPr/>
          <p:nvPr/>
        </p:nvSpPr>
        <p:spPr>
          <a:xfrm>
            <a:off x="312567" y="4879449"/>
            <a:ext cx="3995936" cy="707886"/>
          </a:xfrm>
          <a:prstGeom prst="rect">
            <a:avLst/>
          </a:prstGeom>
        </p:spPr>
        <p:txBody>
          <a:bodyPr wrap="square">
            <a:spAutoFit/>
          </a:bodyPr>
          <a:lstStyle/>
          <a:p>
            <a:r>
              <a:rPr lang="uk-UA" sz="2000" b="1" dirty="0" smtClean="0"/>
              <a:t>ногою, зігнутою в колінному суглобі, дістати протилежне плече</a:t>
            </a:r>
            <a:endParaRPr lang="uk-UA" sz="2000" b="1" dirty="0"/>
          </a:p>
        </p:txBody>
      </p:sp>
      <p:pic>
        <p:nvPicPr>
          <p:cNvPr id="5" name="Picture 2" descr="&amp;Rcy;&amp;icy;&amp;scy;. 11&amp;acy;). &amp;Fcy;&amp;icy;&amp;zcy;&amp;icy;&amp;chcy;&amp;iecy;&amp;scy;&amp;kcy;&amp;icy;&amp;iecy; &amp;ucy;&amp;pcy;&amp;rcy;&amp;acy;&amp;zhcy;&amp;ncy;&amp;iecy;&amp;ncy;&amp;icy;&amp;yacy;, &amp;ncy;&amp;acy;&amp;pcy;&amp;rcy;&amp;acy;&amp;vcy;&amp;lcy;&amp;iecy;&amp;ncy;&amp;ncy;&amp;ycy;&amp;iecy; &amp;ncy;&amp;acy; &amp;ucy;&amp;vcy;&amp;iecy;&amp;lcy;&amp;icy;&amp;chcy;&amp;iecy;&amp;ncy;&amp;icy;&amp;iecy; &amp;pcy;&amp;ocy;&amp;dcy;&amp;vcy;&amp;icy;&amp;zhcy;&amp;ncy;&amp;ocy;&amp;scy;&amp;tcy;&amp;icy; &amp;pcy;&amp;ocy;&amp;zcy;&amp;vcy;&amp;ocy;&amp;ncy;&amp;ocy;&amp;chcy;&amp;ncy;&amp;icy;&amp;kcy;&amp;acy; &amp;pcy;&amp;rcy;&amp;icy; &amp;ocy;&amp;scy;&amp;tcy;&amp;iecy;&amp;ocy;&amp;khcy;&amp;ocy;&amp;ncy;&amp;dcy;&amp;rcy;&amp;ocy;&amp;zcy;&amp;iecy;: &amp;pcy;&amp;ocy;&amp;dcy;&amp;tcy;&amp;yacy;&amp;gcy;&amp;icy;&amp;vcy;&amp;acy;&amp;ncy;&amp;icy;&amp;iecy; &amp;ncy;&amp;ocy;&amp;gcy;&amp;icy;, &amp;scy;&amp;ocy;&amp;gcy;&amp;ncy;&amp;ucy;&amp;tcy;&amp;ocy;&amp;jcy; &amp;vcy; &amp;kcy;&amp;ocy;&amp;lcy;&amp;iecy;&amp;ncy;&amp;ncy;&amp;ocy;&amp;mcy; &amp;scy;&amp;ucy;&amp;scy;&amp;tcy;&amp;acy;&amp;vcy;&amp;iecy;, &amp;kcy; &amp;gcy;&amp;rcy;&amp;ucy;&amp;dcy;&amp;icy;"/>
          <p:cNvPicPr>
            <a:picLocks noChangeAspect="1" noChangeArrowheads="1"/>
          </p:cNvPicPr>
          <p:nvPr/>
        </p:nvPicPr>
        <p:blipFill>
          <a:blip r:embed="rId3" cstate="print"/>
          <a:srcRect/>
          <a:stretch>
            <a:fillRect/>
          </a:stretch>
        </p:blipFill>
        <p:spPr bwMode="auto">
          <a:xfrm>
            <a:off x="4788024" y="1570820"/>
            <a:ext cx="4286866" cy="3082316"/>
          </a:xfrm>
          <a:prstGeom prst="rect">
            <a:avLst/>
          </a:prstGeom>
          <a:noFill/>
        </p:spPr>
      </p:pic>
      <p:sp>
        <p:nvSpPr>
          <p:cNvPr id="6" name="Прямоугольник 5"/>
          <p:cNvSpPr/>
          <p:nvPr/>
        </p:nvSpPr>
        <p:spPr>
          <a:xfrm>
            <a:off x="5203265" y="4907342"/>
            <a:ext cx="3456384" cy="707886"/>
          </a:xfrm>
          <a:prstGeom prst="rect">
            <a:avLst/>
          </a:prstGeom>
        </p:spPr>
        <p:txBody>
          <a:bodyPr wrap="square">
            <a:spAutoFit/>
          </a:bodyPr>
          <a:lstStyle/>
          <a:p>
            <a:r>
              <a:rPr lang="uk-UA" sz="2000" b="1" dirty="0" smtClean="0"/>
              <a:t>підтягування ноги, зігнутої в колінному суглобі, до грудей</a:t>
            </a:r>
            <a:endParaRPr lang="uk-UA" sz="2000" b="1" dirty="0"/>
          </a:p>
        </p:txBody>
      </p:sp>
    </p:spTree>
    <p:extLst>
      <p:ext uri="{BB962C8B-B14F-4D97-AF65-F5344CB8AC3E}">
        <p14:creationId xmlns:p14="http://schemas.microsoft.com/office/powerpoint/2010/main" val="62808051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8176" y="188640"/>
            <a:ext cx="8153400" cy="990600"/>
          </a:xfrm>
        </p:spPr>
        <p:txBody>
          <a:bodyPr>
            <a:normAutofit fontScale="90000"/>
          </a:bodyPr>
          <a:lstStyle/>
          <a:p>
            <a:pPr algn="ctr"/>
            <a:r>
              <a:rPr lang="uk-UA" b="1" dirty="0" smtClean="0"/>
              <a:t>Комплекс лікувальної гімнастики при поперековому остеохондрозі</a:t>
            </a:r>
            <a:endParaRPr lang="uk-UA" b="1" dirty="0"/>
          </a:p>
        </p:txBody>
      </p:sp>
      <p:pic>
        <p:nvPicPr>
          <p:cNvPr id="29698" name="Picture 2" descr="http://cdn.bolshoyvopros.ru/files/users/images/7d/c6/7dc6061fd03c7abdeaaca86527c49fed.png"/>
          <p:cNvPicPr>
            <a:picLocks noChangeAspect="1" noChangeArrowheads="1"/>
          </p:cNvPicPr>
          <p:nvPr/>
        </p:nvPicPr>
        <p:blipFill>
          <a:blip r:embed="rId2" cstate="print"/>
          <a:srcRect/>
          <a:stretch>
            <a:fillRect/>
          </a:stretch>
        </p:blipFill>
        <p:spPr bwMode="auto">
          <a:xfrm>
            <a:off x="539552" y="1700808"/>
            <a:ext cx="8064896" cy="4896544"/>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mp;Kcy;&amp;acy;&amp;rcy;&amp;tcy;&amp;icy;&amp;ncy;&amp;kcy;&amp;icy; &amp;pcy;&amp;ocy; &amp;zcy;&amp;acy;&amp;pcy;&amp;rcy;&amp;ocy;&amp;scy;&amp;ucy; &amp;ocy;&amp;scy;&amp;tcy;&amp;iecy;&amp;ocy;&amp;khcy;&amp;ocy;&amp;ncy;&amp;dcy;&amp;rcy;&amp;ocy;&amp;zcy;"/>
          <p:cNvPicPr>
            <a:picLocks noChangeAspect="1" noChangeArrowheads="1"/>
          </p:cNvPicPr>
          <p:nvPr/>
        </p:nvPicPr>
        <p:blipFill rotWithShape="1">
          <a:blip r:embed="rId2"/>
          <a:srcRect l="3441" t="5239" r="62950" b="5631"/>
          <a:stretch/>
        </p:blipFill>
        <p:spPr bwMode="auto">
          <a:xfrm>
            <a:off x="0" y="2265803"/>
            <a:ext cx="1980265" cy="4563208"/>
          </a:xfrm>
          <a:prstGeom prst="rect">
            <a:avLst/>
          </a:prstGeom>
          <a:noFill/>
        </p:spPr>
      </p:pic>
      <p:pic>
        <p:nvPicPr>
          <p:cNvPr id="2050" name="Picture 2" descr="Похожее изображение"/>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0265" y="2852936"/>
            <a:ext cx="4103903" cy="3976075"/>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539552" y="44624"/>
            <a:ext cx="8153400" cy="1008112"/>
          </a:xfrm>
        </p:spPr>
        <p:txBody>
          <a:bodyPr>
            <a:normAutofit/>
          </a:bodyPr>
          <a:lstStyle/>
          <a:p>
            <a:r>
              <a:rPr lang="uk-UA" b="1" dirty="0"/>
              <a:t>Патогенез остеохондрозу хребта</a:t>
            </a:r>
            <a:endParaRPr lang="ru-RU" dirty="0"/>
          </a:p>
        </p:txBody>
      </p:sp>
      <p:sp>
        <p:nvSpPr>
          <p:cNvPr id="3" name="Прямоугольник 2"/>
          <p:cNvSpPr/>
          <p:nvPr/>
        </p:nvSpPr>
        <p:spPr>
          <a:xfrm>
            <a:off x="1980265" y="2004193"/>
            <a:ext cx="7163735" cy="523220"/>
          </a:xfrm>
          <a:prstGeom prst="rect">
            <a:avLst/>
          </a:prstGeom>
        </p:spPr>
        <p:txBody>
          <a:bodyPr wrap="square">
            <a:spAutoFit/>
          </a:bodyPr>
          <a:lstStyle/>
          <a:p>
            <a:r>
              <a:rPr lang="uk-UA" sz="2800" b="1" i="1" u="sng" dirty="0" smtClean="0"/>
              <a:t>Стадії (етапи) </a:t>
            </a:r>
            <a:r>
              <a:rPr lang="uk-UA" sz="2800" b="1" i="1" u="sng" dirty="0"/>
              <a:t>розвитку </a:t>
            </a:r>
            <a:r>
              <a:rPr lang="uk-UA" sz="2800" b="1" i="1" u="sng" dirty="0" smtClean="0"/>
              <a:t>остеохондрозу:</a:t>
            </a:r>
            <a:endParaRPr lang="ru-RU" sz="2800" b="1" u="sng" dirty="0"/>
          </a:p>
        </p:txBody>
      </p:sp>
      <p:sp>
        <p:nvSpPr>
          <p:cNvPr id="7" name="Прямоугольник 6"/>
          <p:cNvSpPr/>
          <p:nvPr/>
        </p:nvSpPr>
        <p:spPr>
          <a:xfrm>
            <a:off x="6084168" y="3024919"/>
            <a:ext cx="2987824" cy="3785652"/>
          </a:xfrm>
          <a:prstGeom prst="rect">
            <a:avLst/>
          </a:prstGeom>
          <a:solidFill>
            <a:schemeClr val="accent1">
              <a:lumMod val="20000"/>
              <a:lumOff val="80000"/>
            </a:schemeClr>
          </a:solidFill>
        </p:spPr>
        <p:txBody>
          <a:bodyPr wrap="square">
            <a:spAutoFit/>
          </a:bodyPr>
          <a:lstStyle/>
          <a:p>
            <a:r>
              <a:rPr lang="uk-UA" sz="2000" b="1" dirty="0"/>
              <a:t>1. </a:t>
            </a:r>
            <a:r>
              <a:rPr lang="uk-UA" sz="2000" b="1" i="1" dirty="0"/>
              <a:t>Перший етап розвитку остеохондрозу.</a:t>
            </a:r>
            <a:r>
              <a:rPr lang="uk-UA" sz="2000" b="1" dirty="0"/>
              <a:t> </a:t>
            </a:r>
            <a:r>
              <a:rPr lang="uk-UA" sz="2000" dirty="0"/>
              <a:t>Починається дегідратація </a:t>
            </a:r>
            <a:r>
              <a:rPr lang="uk-UA" sz="2000" dirty="0" err="1"/>
              <a:t>пульпозного</a:t>
            </a:r>
            <a:r>
              <a:rPr lang="uk-UA" sz="2000" dirty="0"/>
              <a:t> ядра. Це призводить до зниження висоти стояння диска. З'являються тріщини в фіброзному кільці, але патологічний процес не виходить за межі </a:t>
            </a:r>
            <a:r>
              <a:rPr lang="uk-UA" sz="2000" dirty="0" err="1"/>
              <a:t>міжхребцевого</a:t>
            </a:r>
            <a:r>
              <a:rPr lang="uk-UA" sz="2000" dirty="0"/>
              <a:t> диска</a:t>
            </a:r>
            <a:r>
              <a:rPr lang="uk-UA" sz="2000" dirty="0" smtClean="0"/>
              <a:t>.</a:t>
            </a:r>
            <a:endParaRPr lang="ru-RU" sz="2000"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Вытяжение поясничного отдела позвоночника при остеохондрозе - yooh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61" y="260648"/>
            <a:ext cx="9144000" cy="6305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035632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Упражнения от остеохондроза в бассейне - hevq.appleservicegroup.r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949" y="1576968"/>
            <a:ext cx="4102194" cy="249141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Лечебное плавание при остеохондрозе и грыже позвоночника"/>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5986" y="4119374"/>
            <a:ext cx="4659397" cy="26765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té 6 Meses de Hidroginástica - BY FIT (Rio de Janeiro) - Peixe Urban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58" y="4119374"/>
            <a:ext cx="4318218" cy="26765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aiba tudo sobre a Hidroginástica e seus benefícios - Academia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5986" y="1576968"/>
            <a:ext cx="3798422" cy="2491412"/>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0" y="228600"/>
            <a:ext cx="9144000" cy="990600"/>
          </a:xfrm>
        </p:spPr>
        <p:txBody>
          <a:bodyPr>
            <a:noAutofit/>
          </a:bodyPr>
          <a:lstStyle/>
          <a:p>
            <a:pPr algn="ctr"/>
            <a:r>
              <a:rPr lang="uk-UA" b="1" dirty="0" smtClean="0"/>
              <a:t>Лікувальна гімнастика в </a:t>
            </a:r>
            <a:r>
              <a:rPr lang="uk-UA" b="1" dirty="0"/>
              <a:t>теплій воді</a:t>
            </a:r>
            <a:endParaRPr lang="ru-RU" b="1" dirty="0"/>
          </a:p>
        </p:txBody>
      </p:sp>
    </p:spTree>
    <p:extLst>
      <p:ext uri="{BB962C8B-B14F-4D97-AF65-F5344CB8AC3E}">
        <p14:creationId xmlns:p14="http://schemas.microsoft.com/office/powerpoint/2010/main" val="21842648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Комплекс упражнений после родов для спины с Аленой Мордовиной ..."/>
          <p:cNvPicPr>
            <a:picLocks noChangeAspect="1" noChangeArrowheads="1"/>
          </p:cNvPicPr>
          <p:nvPr/>
        </p:nvPicPr>
        <p:blipFill rotWithShape="1">
          <a:blip r:embed="rId2">
            <a:extLst>
              <a:ext uri="{28A0092B-C50C-407E-A947-70E740481C1C}">
                <a14:useLocalDpi xmlns:a14="http://schemas.microsoft.com/office/drawing/2010/main" val="0"/>
              </a:ext>
            </a:extLst>
          </a:blip>
          <a:srcRect t="24969"/>
          <a:stretch/>
        </p:blipFill>
        <p:spPr bwMode="auto">
          <a:xfrm>
            <a:off x="12122" y="4160821"/>
            <a:ext cx="4896544" cy="269717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Фитбол, растягивание спины | Тренировка с мячом"/>
          <p:cNvPicPr>
            <a:picLocks noChangeAspect="1" noChangeArrowheads="1"/>
          </p:cNvPicPr>
          <p:nvPr/>
        </p:nvPicPr>
        <p:blipFill rotWithShape="1">
          <a:blip r:embed="rId3">
            <a:extLst>
              <a:ext uri="{28A0092B-C50C-407E-A947-70E740481C1C}">
                <a14:useLocalDpi xmlns:a14="http://schemas.microsoft.com/office/drawing/2010/main" val="0"/>
              </a:ext>
            </a:extLst>
          </a:blip>
          <a:srcRect t="39304"/>
          <a:stretch/>
        </p:blipFill>
        <p:spPr bwMode="auto">
          <a:xfrm>
            <a:off x="4716016" y="4869160"/>
            <a:ext cx="4393032" cy="1954932"/>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0" y="228600"/>
            <a:ext cx="9144000" cy="990600"/>
          </a:xfrm>
        </p:spPr>
        <p:txBody>
          <a:bodyPr>
            <a:noAutofit/>
          </a:bodyPr>
          <a:lstStyle/>
          <a:p>
            <a:pPr algn="ctr"/>
            <a:r>
              <a:rPr lang="uk-UA" sz="5400" b="1" dirty="0" smtClean="0"/>
              <a:t>Вправи на м'ячах і </a:t>
            </a:r>
            <a:r>
              <a:rPr lang="uk-UA" sz="5400" b="1" dirty="0" err="1" smtClean="0"/>
              <a:t>фітболах</a:t>
            </a:r>
            <a:endParaRPr lang="uk-UA" sz="5400" b="1" dirty="0"/>
          </a:p>
        </p:txBody>
      </p:sp>
      <p:pic>
        <p:nvPicPr>
          <p:cNvPr id="34818" name="Picture 2" descr="https://encrypted-tbn3.gstatic.com/images?q=tbn:ANd9GcSjrOjq_w61z_ae_ixXLkRyj2Czc8HGJckInC7TIrWGqb4WAE6lWA"/>
          <p:cNvPicPr>
            <a:picLocks noChangeAspect="1" noChangeArrowheads="1"/>
          </p:cNvPicPr>
          <p:nvPr/>
        </p:nvPicPr>
        <p:blipFill>
          <a:blip r:embed="rId4" cstate="print"/>
          <a:srcRect/>
          <a:stretch>
            <a:fillRect/>
          </a:stretch>
        </p:blipFill>
        <p:spPr bwMode="auto">
          <a:xfrm>
            <a:off x="109332" y="1628800"/>
            <a:ext cx="3672408" cy="2555867"/>
          </a:xfrm>
          <a:prstGeom prst="rect">
            <a:avLst/>
          </a:prstGeom>
          <a:noFill/>
        </p:spPr>
      </p:pic>
      <p:sp>
        <p:nvSpPr>
          <p:cNvPr id="3" name="Прямоугольник 2"/>
          <p:cNvSpPr/>
          <p:nvPr/>
        </p:nvSpPr>
        <p:spPr>
          <a:xfrm>
            <a:off x="3889244" y="1484784"/>
            <a:ext cx="5254756" cy="1569660"/>
          </a:xfrm>
          <a:prstGeom prst="rect">
            <a:avLst/>
          </a:prstGeom>
        </p:spPr>
        <p:txBody>
          <a:bodyPr wrap="square">
            <a:spAutoFit/>
          </a:bodyPr>
          <a:lstStyle/>
          <a:p>
            <a:r>
              <a:rPr lang="uk-UA" sz="2400" dirty="0"/>
              <a:t>Для збільшення навантаження на м'язи попереково-крижової області використовують вправи з </a:t>
            </a:r>
            <a:r>
              <a:rPr lang="uk-UA" sz="2400" dirty="0" err="1"/>
              <a:t>прокочуванням</a:t>
            </a:r>
            <a:r>
              <a:rPr lang="uk-UA" sz="2400" dirty="0"/>
              <a:t> м'ячів і </a:t>
            </a:r>
            <a:r>
              <a:rPr lang="uk-UA" sz="2400" dirty="0" smtClean="0"/>
              <a:t>медицинболів. </a:t>
            </a:r>
            <a:endParaRPr lang="ru-RU" sz="2400" dirty="0"/>
          </a:p>
        </p:txBody>
      </p:sp>
      <p:pic>
        <p:nvPicPr>
          <p:cNvPr id="3082" name="Picture 10" descr="Как выбрать фитбол по размеру"/>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18171" y="3138729"/>
            <a:ext cx="2310014" cy="20904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Эффективные и укрепляющие упражнения для позвоночника на фитболе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30" y="1628800"/>
            <a:ext cx="9001000" cy="3096344"/>
          </a:xfrm>
          <a:prstGeom prst="rect">
            <a:avLst/>
          </a:prstGeom>
          <a:noFill/>
          <a:extLst>
            <a:ext uri="{909E8E84-426E-40DD-AFC4-6F175D3DCCD1}">
              <a14:hiddenFill xmlns:a14="http://schemas.microsoft.com/office/drawing/2010/main">
                <a:solidFill>
                  <a:srgbClr val="FFFFFF"/>
                </a:solidFill>
              </a14:hiddenFill>
            </a:ext>
          </a:extLst>
        </p:spPr>
      </p:pic>
      <p:sp>
        <p:nvSpPr>
          <p:cNvPr id="8" name="Заголовок 1"/>
          <p:cNvSpPr>
            <a:spLocks noGrp="1"/>
          </p:cNvSpPr>
          <p:nvPr>
            <p:ph type="title"/>
          </p:nvPr>
        </p:nvSpPr>
        <p:spPr>
          <a:xfrm>
            <a:off x="611560" y="116632"/>
            <a:ext cx="8153400" cy="990600"/>
          </a:xfrm>
        </p:spPr>
        <p:txBody>
          <a:bodyPr>
            <a:noAutofit/>
          </a:bodyPr>
          <a:lstStyle/>
          <a:p>
            <a:pPr algn="ctr"/>
            <a:r>
              <a:rPr lang="uk-UA" b="1" dirty="0" smtClean="0"/>
              <a:t>Вправи на </a:t>
            </a:r>
            <a:r>
              <a:rPr lang="uk-UA" b="1" dirty="0" err="1" smtClean="0"/>
              <a:t>фітболі</a:t>
            </a:r>
            <a:r>
              <a:rPr lang="uk-UA" b="1" dirty="0" smtClean="0"/>
              <a:t> при поперековому остеохондрозі</a:t>
            </a:r>
            <a:endParaRPr lang="uk-UA" b="1" dirty="0"/>
          </a:p>
        </p:txBody>
      </p:sp>
      <p:sp>
        <p:nvSpPr>
          <p:cNvPr id="4" name="Прямоугольник 3"/>
          <p:cNvSpPr/>
          <p:nvPr/>
        </p:nvSpPr>
        <p:spPr>
          <a:xfrm>
            <a:off x="683568" y="4869160"/>
            <a:ext cx="7958554" cy="1200329"/>
          </a:xfrm>
          <a:prstGeom prst="rect">
            <a:avLst/>
          </a:prstGeom>
          <a:solidFill>
            <a:schemeClr val="accent5">
              <a:lumMod val="20000"/>
              <a:lumOff val="80000"/>
            </a:schemeClr>
          </a:solidFill>
        </p:spPr>
        <p:txBody>
          <a:bodyPr wrap="square">
            <a:spAutoFit/>
          </a:bodyPr>
          <a:lstStyle/>
          <a:p>
            <a:r>
              <a:rPr lang="uk-UA" sz="2400" dirty="0"/>
              <a:t>З</a:t>
            </a:r>
            <a:r>
              <a:rPr lang="uk-UA" sz="2400" dirty="0" smtClean="0"/>
              <a:t>азвичай рекомендують включати </a:t>
            </a:r>
            <a:r>
              <a:rPr lang="uk-UA" sz="2400" u="sng" dirty="0" smtClean="0"/>
              <a:t>наступні вправи: </a:t>
            </a:r>
            <a:r>
              <a:rPr lang="uk-UA" sz="2400" dirty="0" smtClean="0"/>
              <a:t>розтягування, випрямлення, витягування, скручування і «політ на м'ячі»</a:t>
            </a:r>
            <a:endParaRPr lang="uk-UA" sz="2400" dirty="0"/>
          </a:p>
        </p:txBody>
      </p:sp>
    </p:spTree>
    <p:extLst>
      <p:ext uri="{BB962C8B-B14F-4D97-AF65-F5344CB8AC3E}">
        <p14:creationId xmlns:p14="http://schemas.microsoft.com/office/powerpoint/2010/main" val="291085587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3350" y="116632"/>
            <a:ext cx="8153400" cy="990600"/>
          </a:xfrm>
        </p:spPr>
        <p:txBody>
          <a:bodyPr>
            <a:normAutofit fontScale="90000"/>
          </a:bodyPr>
          <a:lstStyle/>
          <a:p>
            <a:pPr algn="ctr"/>
            <a:r>
              <a:rPr lang="uk-UA" b="1" dirty="0"/>
              <a:t>Вправи на </a:t>
            </a:r>
            <a:r>
              <a:rPr lang="uk-UA" b="1" dirty="0" err="1"/>
              <a:t>фітболі</a:t>
            </a:r>
            <a:r>
              <a:rPr lang="uk-UA" b="1" dirty="0"/>
              <a:t> при поперековому остеохондрозі</a:t>
            </a:r>
            <a:endParaRPr lang="ru-RU" dirty="0"/>
          </a:p>
        </p:txBody>
      </p:sp>
      <p:pic>
        <p:nvPicPr>
          <p:cNvPr id="3" name="Picture 8" descr="Скручивания"/>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860032" y="1556792"/>
            <a:ext cx="4183324" cy="2736304"/>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Растяжка на фитболе"/>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704" y="1556792"/>
            <a:ext cx="2857500" cy="196215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188664" y="2353201"/>
            <a:ext cx="1669881" cy="400110"/>
          </a:xfrm>
          <a:prstGeom prst="rect">
            <a:avLst/>
          </a:prstGeom>
        </p:spPr>
        <p:txBody>
          <a:bodyPr wrap="none">
            <a:spAutoFit/>
          </a:bodyPr>
          <a:lstStyle/>
          <a:p>
            <a:r>
              <a:rPr lang="uk-UA" sz="2000" b="1" dirty="0"/>
              <a:t>розтягування</a:t>
            </a:r>
            <a:endParaRPr lang="ru-RU" sz="2000" b="1" dirty="0"/>
          </a:p>
        </p:txBody>
      </p:sp>
      <p:pic>
        <p:nvPicPr>
          <p:cNvPr id="5124" name="Picture 4" descr="Выпрямление"/>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44" y="3645024"/>
            <a:ext cx="3143250" cy="2095501"/>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683568" y="5740525"/>
            <a:ext cx="1710725" cy="400110"/>
          </a:xfrm>
          <a:prstGeom prst="rect">
            <a:avLst/>
          </a:prstGeom>
        </p:spPr>
        <p:txBody>
          <a:bodyPr wrap="none">
            <a:spAutoFit/>
          </a:bodyPr>
          <a:lstStyle/>
          <a:p>
            <a:r>
              <a:rPr lang="uk-UA" sz="2000" b="1" dirty="0"/>
              <a:t>випрямлення</a:t>
            </a:r>
            <a:endParaRPr lang="ru-RU" sz="2000" b="1" dirty="0"/>
          </a:p>
        </p:txBody>
      </p:sp>
      <p:sp>
        <p:nvSpPr>
          <p:cNvPr id="6" name="Прямоугольник 5"/>
          <p:cNvSpPr/>
          <p:nvPr/>
        </p:nvSpPr>
        <p:spPr>
          <a:xfrm>
            <a:off x="7092280" y="4293096"/>
            <a:ext cx="1640770" cy="400110"/>
          </a:xfrm>
          <a:prstGeom prst="rect">
            <a:avLst/>
          </a:prstGeom>
        </p:spPr>
        <p:txBody>
          <a:bodyPr wrap="none">
            <a:spAutoFit/>
          </a:bodyPr>
          <a:lstStyle/>
          <a:p>
            <a:r>
              <a:rPr lang="uk-UA" sz="2000" b="1" dirty="0"/>
              <a:t>скручування </a:t>
            </a:r>
            <a:endParaRPr lang="ru-RU" sz="2000" b="1" dirty="0"/>
          </a:p>
        </p:txBody>
      </p:sp>
      <p:pic>
        <p:nvPicPr>
          <p:cNvPr id="5126" name="Picture 6" descr="Упражнение супермен"/>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9717" y="4505473"/>
            <a:ext cx="3333750" cy="2219326"/>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6660232" y="5715595"/>
            <a:ext cx="1966051" cy="400110"/>
          </a:xfrm>
          <a:prstGeom prst="rect">
            <a:avLst/>
          </a:prstGeom>
        </p:spPr>
        <p:txBody>
          <a:bodyPr wrap="none">
            <a:spAutoFit/>
          </a:bodyPr>
          <a:lstStyle/>
          <a:p>
            <a:r>
              <a:rPr lang="uk-UA" sz="2000" b="1" dirty="0"/>
              <a:t>«</a:t>
            </a:r>
            <a:r>
              <a:rPr lang="uk-UA" sz="2000" b="1" dirty="0" smtClean="0"/>
              <a:t>політ </a:t>
            </a:r>
            <a:r>
              <a:rPr lang="uk-UA" sz="2000" b="1" dirty="0"/>
              <a:t>на м'ячі»</a:t>
            </a:r>
            <a:endParaRPr lang="uk-UA" sz="2000" b="1" dirty="0"/>
          </a:p>
        </p:txBody>
      </p:sp>
    </p:spTree>
    <p:extLst>
      <p:ext uri="{BB962C8B-B14F-4D97-AF65-F5344CB8AC3E}">
        <p14:creationId xmlns:p14="http://schemas.microsoft.com/office/powerpoint/2010/main" val="335602667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ctr"/>
            <a:r>
              <a:rPr lang="uk-UA" sz="6000" b="1" dirty="0" smtClean="0"/>
              <a:t>Змішані виси</a:t>
            </a:r>
            <a:endParaRPr lang="ru-RU" sz="6000" b="1" dirty="0"/>
          </a:p>
        </p:txBody>
      </p:sp>
      <p:pic>
        <p:nvPicPr>
          <p:cNvPr id="15362" name="Picture 2" descr="https://encrypted-tbn2.gstatic.com/images?q=tbn:ANd9GcQUn1PEfpC_n0r136aHPgSvYNkG7HwUOW3T803v2BUaVTCuxXyd"/>
          <p:cNvPicPr>
            <a:picLocks noChangeAspect="1" noChangeArrowheads="1"/>
          </p:cNvPicPr>
          <p:nvPr/>
        </p:nvPicPr>
        <p:blipFill>
          <a:blip r:embed="rId2" cstate="print"/>
          <a:srcRect/>
          <a:stretch>
            <a:fillRect/>
          </a:stretch>
        </p:blipFill>
        <p:spPr bwMode="auto">
          <a:xfrm>
            <a:off x="6228184" y="1628800"/>
            <a:ext cx="2455694" cy="3456384"/>
          </a:xfrm>
          <a:prstGeom prst="rect">
            <a:avLst/>
          </a:prstGeom>
          <a:noFill/>
        </p:spPr>
      </p:pic>
      <p:sp>
        <p:nvSpPr>
          <p:cNvPr id="3" name="Прямоугольник 2"/>
          <p:cNvSpPr/>
          <p:nvPr/>
        </p:nvSpPr>
        <p:spPr>
          <a:xfrm>
            <a:off x="107504" y="1628800"/>
            <a:ext cx="6011416" cy="1938992"/>
          </a:xfrm>
          <a:prstGeom prst="rect">
            <a:avLst/>
          </a:prstGeom>
          <a:solidFill>
            <a:schemeClr val="accent6">
              <a:lumMod val="20000"/>
              <a:lumOff val="80000"/>
            </a:schemeClr>
          </a:solidFill>
        </p:spPr>
        <p:txBody>
          <a:bodyPr wrap="square">
            <a:spAutoFit/>
          </a:bodyPr>
          <a:lstStyle/>
          <a:p>
            <a:r>
              <a:rPr lang="uk-UA" sz="2400" dirty="0"/>
              <a:t>Для витягування хребта необхідно призначати вправи типу змішаних висів на гімнастичній стінки, з цією ж метою можна використовувати гімнастичні кільця з обов'язковою опорою ногами об підлогу.</a:t>
            </a:r>
            <a:endParaRPr lang="ru-RU" sz="2400" dirty="0"/>
          </a:p>
        </p:txBody>
      </p:sp>
      <p:pic>
        <p:nvPicPr>
          <p:cNvPr id="6150" name="Picture 6" descr="Бастина Светлана Алексеевна"/>
          <p:cNvPicPr>
            <a:picLocks noChangeAspect="1" noChangeArrowheads="1"/>
          </p:cNvPicPr>
          <p:nvPr/>
        </p:nvPicPr>
        <p:blipFill rotWithShape="1">
          <a:blip r:embed="rId3">
            <a:extLst>
              <a:ext uri="{28A0092B-C50C-407E-A947-70E740481C1C}">
                <a14:useLocalDpi xmlns:a14="http://schemas.microsoft.com/office/drawing/2010/main" val="0"/>
              </a:ext>
            </a:extLst>
          </a:blip>
          <a:srcRect b="56103"/>
          <a:stretch/>
        </p:blipFill>
        <p:spPr bwMode="auto">
          <a:xfrm>
            <a:off x="251520" y="3764270"/>
            <a:ext cx="5867400" cy="306064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28600"/>
            <a:ext cx="9144000" cy="990600"/>
          </a:xfrm>
        </p:spPr>
        <p:txBody>
          <a:bodyPr>
            <a:noAutofit/>
          </a:bodyPr>
          <a:lstStyle/>
          <a:p>
            <a:pPr algn="ctr"/>
            <a:r>
              <a:rPr lang="uk-UA" sz="6000" b="1" dirty="0"/>
              <a:t>Фізіотерапевтичні методи</a:t>
            </a:r>
            <a:endParaRPr lang="ru-RU" sz="6000" dirty="0"/>
          </a:p>
        </p:txBody>
      </p:sp>
      <p:pic>
        <p:nvPicPr>
          <p:cNvPr id="19458" name="Picture 2" descr="Физиотерапия при остеохондрозе поясничного отдела позвоночник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0529" y="3789040"/>
            <a:ext cx="4465967" cy="2736304"/>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105254" y="3648074"/>
            <a:ext cx="4572000" cy="3139321"/>
          </a:xfrm>
          <a:prstGeom prst="rect">
            <a:avLst/>
          </a:prstGeom>
        </p:spPr>
        <p:txBody>
          <a:bodyPr>
            <a:spAutoFit/>
          </a:bodyPr>
          <a:lstStyle/>
          <a:p>
            <a:r>
              <a:rPr lang="uk-UA" u="sng" dirty="0" smtClean="0"/>
              <a:t>У </a:t>
            </a:r>
            <a:r>
              <a:rPr lang="uk-UA" u="sng" dirty="0" err="1"/>
              <a:t>підгострий</a:t>
            </a:r>
            <a:r>
              <a:rPr lang="uk-UA" u="sng" dirty="0"/>
              <a:t> період </a:t>
            </a:r>
            <a:r>
              <a:rPr lang="uk-UA" u="sng" dirty="0" smtClean="0"/>
              <a:t>при остеохондрозі поперекового відділу хребта призначають:</a:t>
            </a:r>
          </a:p>
          <a:p>
            <a:pPr marL="285750" indent="-285750">
              <a:buFont typeface="Wingdings" panose="05000000000000000000" pitchFamily="2" charset="2"/>
              <a:buChar char="Ø"/>
            </a:pPr>
            <a:r>
              <a:rPr lang="uk-UA" dirty="0"/>
              <a:t>електрофорез; </a:t>
            </a:r>
            <a:endParaRPr lang="uk-UA" dirty="0" smtClean="0"/>
          </a:p>
          <a:p>
            <a:pPr marL="285750" indent="-285750">
              <a:buFont typeface="Wingdings" panose="05000000000000000000" pitchFamily="2" charset="2"/>
              <a:buChar char="Ø"/>
            </a:pPr>
            <a:r>
              <a:rPr lang="uk-UA" dirty="0" smtClean="0"/>
              <a:t>електростимуляцію;</a:t>
            </a:r>
          </a:p>
          <a:p>
            <a:pPr marL="285750" indent="-285750">
              <a:buFont typeface="Wingdings" panose="05000000000000000000" pitchFamily="2" charset="2"/>
              <a:buChar char="Ø"/>
            </a:pPr>
            <a:r>
              <a:rPr lang="uk-UA" dirty="0" err="1" smtClean="0"/>
              <a:t>діадінамотерапію</a:t>
            </a:r>
            <a:r>
              <a:rPr lang="uk-UA" dirty="0" smtClean="0"/>
              <a:t> </a:t>
            </a:r>
            <a:r>
              <a:rPr lang="uk-UA" dirty="0"/>
              <a:t>(ДДТ);</a:t>
            </a:r>
          </a:p>
          <a:p>
            <a:pPr marL="285750" indent="-285750">
              <a:buFont typeface="Wingdings" panose="05000000000000000000" pitchFamily="2" charset="2"/>
              <a:buChar char="Ø"/>
            </a:pPr>
            <a:r>
              <a:rPr lang="uk-UA" dirty="0" err="1" smtClean="0"/>
              <a:t>СМТ-терапію</a:t>
            </a:r>
            <a:r>
              <a:rPr lang="uk-UA" dirty="0" smtClean="0"/>
              <a:t>;</a:t>
            </a:r>
            <a:endParaRPr lang="uk-UA" dirty="0"/>
          </a:p>
          <a:p>
            <a:pPr marL="285750" indent="-285750">
              <a:buFont typeface="Wingdings" panose="05000000000000000000" pitchFamily="2" charset="2"/>
              <a:buChar char="Ø"/>
            </a:pPr>
            <a:r>
              <a:rPr lang="uk-UA" dirty="0" err="1" smtClean="0"/>
              <a:t>лазеротерапію</a:t>
            </a:r>
            <a:r>
              <a:rPr lang="uk-UA" dirty="0" smtClean="0"/>
              <a:t>;</a:t>
            </a:r>
            <a:endParaRPr lang="uk-UA" dirty="0"/>
          </a:p>
          <a:p>
            <a:pPr marL="285750" indent="-285750">
              <a:buFont typeface="Wingdings" panose="05000000000000000000" pitchFamily="2" charset="2"/>
              <a:buChar char="Ø"/>
            </a:pPr>
            <a:r>
              <a:rPr lang="uk-UA" dirty="0" smtClean="0"/>
              <a:t>магнітотерапію;</a:t>
            </a:r>
            <a:endParaRPr lang="uk-UA" dirty="0"/>
          </a:p>
          <a:p>
            <a:pPr marL="285750" indent="-285750">
              <a:buFont typeface="Wingdings" panose="05000000000000000000" pitchFamily="2" charset="2"/>
              <a:buChar char="Ø"/>
            </a:pPr>
            <a:r>
              <a:rPr lang="uk-UA" dirty="0" smtClean="0"/>
              <a:t>ультразвукову терапію;</a:t>
            </a:r>
          </a:p>
          <a:p>
            <a:pPr marL="285750" indent="-285750">
              <a:buFont typeface="Wingdings" panose="05000000000000000000" pitchFamily="2" charset="2"/>
              <a:buChar char="Ø"/>
            </a:pPr>
            <a:r>
              <a:rPr lang="uk-UA" dirty="0" err="1" smtClean="0"/>
              <a:t>пелоїдотерапію</a:t>
            </a:r>
            <a:r>
              <a:rPr lang="uk-UA" dirty="0" smtClean="0"/>
              <a:t>;</a:t>
            </a:r>
            <a:endParaRPr lang="uk-UA" dirty="0"/>
          </a:p>
          <a:p>
            <a:pPr marL="285750" indent="-285750">
              <a:buFont typeface="Wingdings" panose="05000000000000000000" pitchFamily="2" charset="2"/>
              <a:buChar char="Ø"/>
            </a:pPr>
            <a:r>
              <a:rPr lang="uk-UA" dirty="0" smtClean="0"/>
              <a:t>бальнеотерапію.</a:t>
            </a:r>
            <a:endParaRPr lang="uk-UA" dirty="0"/>
          </a:p>
        </p:txBody>
      </p:sp>
      <p:sp>
        <p:nvSpPr>
          <p:cNvPr id="5" name="Прямоугольник 4"/>
          <p:cNvSpPr/>
          <p:nvPr/>
        </p:nvSpPr>
        <p:spPr>
          <a:xfrm>
            <a:off x="104564" y="1556792"/>
            <a:ext cx="8931932" cy="2031325"/>
          </a:xfrm>
          <a:prstGeom prst="rect">
            <a:avLst/>
          </a:prstGeom>
          <a:solidFill>
            <a:schemeClr val="accent1">
              <a:lumMod val="40000"/>
              <a:lumOff val="60000"/>
            </a:schemeClr>
          </a:solidFill>
        </p:spPr>
        <p:txBody>
          <a:bodyPr wrap="square">
            <a:spAutoFit/>
          </a:bodyPr>
          <a:lstStyle/>
          <a:p>
            <a:r>
              <a:rPr lang="uk-UA" dirty="0" smtClean="0"/>
              <a:t>Фізіотерапія при остеохондрозі поперекового відділу хребта - це високоефективний метод лікування при мінімальному навантаженні на організм хворого.</a:t>
            </a:r>
          </a:p>
          <a:p>
            <a:r>
              <a:rPr lang="uk-UA" dirty="0" smtClean="0"/>
              <a:t>Вплив на певний відділ хребта усуває больовий синдром і запалення, розслабляє м'язи, активує функції нейронів, відновлює трофічні процеси в зоні ураження.</a:t>
            </a:r>
          </a:p>
          <a:p>
            <a:r>
              <a:rPr lang="uk-UA" dirty="0" smtClean="0"/>
              <a:t>Високий результат досягається за рахунок впливу тепла, магнітних полів або струмів на організм пацієнта. Такий спосіб лікування дозволяє прискорити процеси відновлення, скоротити тривалість лікарської терапії і запобігти прогресуванню хвороби.</a:t>
            </a:r>
            <a:endParaRPr lang="uk-UA" dirty="0"/>
          </a:p>
        </p:txBody>
      </p:sp>
    </p:spTree>
    <p:extLst>
      <p:ext uri="{BB962C8B-B14F-4D97-AF65-F5344CB8AC3E}">
        <p14:creationId xmlns:p14="http://schemas.microsoft.com/office/powerpoint/2010/main" val="231836664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Физиотерапия при остеохондрозе поясничного отдела позвоночника"/>
          <p:cNvPicPr>
            <a:picLocks noChangeAspect="1" noChangeArrowheads="1"/>
          </p:cNvPicPr>
          <p:nvPr/>
        </p:nvPicPr>
        <p:blipFill rotWithShape="1">
          <a:blip r:embed="rId2">
            <a:extLst>
              <a:ext uri="{28A0092B-C50C-407E-A947-70E740481C1C}">
                <a14:useLocalDpi xmlns:a14="http://schemas.microsoft.com/office/drawing/2010/main" val="0"/>
              </a:ext>
            </a:extLst>
          </a:blip>
          <a:srcRect l="14584"/>
          <a:stretch/>
        </p:blipFill>
        <p:spPr bwMode="auto">
          <a:xfrm>
            <a:off x="35823" y="104556"/>
            <a:ext cx="4752201" cy="2962276"/>
          </a:xfrm>
          <a:prstGeom prst="rect">
            <a:avLst/>
          </a:prstGeom>
          <a:solidFill>
            <a:schemeClr val="accent1">
              <a:lumMod val="60000"/>
              <a:lumOff val="40000"/>
            </a:schemeClr>
          </a:solidFill>
          <a:ln>
            <a:solidFill>
              <a:schemeClr val="accent1"/>
            </a:solidFill>
          </a:ln>
        </p:spPr>
      </p:pic>
      <p:sp>
        <p:nvSpPr>
          <p:cNvPr id="5" name="Прямоугольник 4"/>
          <p:cNvSpPr/>
          <p:nvPr/>
        </p:nvSpPr>
        <p:spPr>
          <a:xfrm>
            <a:off x="341330" y="3212976"/>
            <a:ext cx="4141185" cy="3416320"/>
          </a:xfrm>
          <a:prstGeom prst="rect">
            <a:avLst/>
          </a:prstGeom>
          <a:solidFill>
            <a:schemeClr val="accent1">
              <a:lumMod val="60000"/>
              <a:lumOff val="40000"/>
            </a:schemeClr>
          </a:solidFill>
        </p:spPr>
        <p:txBody>
          <a:bodyPr wrap="square">
            <a:spAutoFit/>
          </a:bodyPr>
          <a:lstStyle/>
          <a:p>
            <a:r>
              <a:rPr lang="uk-UA" dirty="0" smtClean="0"/>
              <a:t>Однією з основних </a:t>
            </a:r>
            <a:r>
              <a:rPr lang="uk-UA" dirty="0" err="1" smtClean="0"/>
              <a:t>фізіопроцедур</a:t>
            </a:r>
            <a:r>
              <a:rPr lang="uk-UA" dirty="0" smtClean="0"/>
              <a:t>, що призначаються при поперековому остеохондрозі, є </a:t>
            </a:r>
            <a:r>
              <a:rPr lang="uk-UA" b="1" dirty="0" smtClean="0"/>
              <a:t>електрофорез</a:t>
            </a:r>
            <a:r>
              <a:rPr lang="uk-UA" dirty="0" smtClean="0"/>
              <a:t>.</a:t>
            </a:r>
          </a:p>
          <a:p>
            <a:r>
              <a:rPr lang="uk-UA" dirty="0" smtClean="0"/>
              <a:t>За допомогою впливу постійного електричного струму відбувається доставка лікарських речовин (новокаїну, магнезії, еуфіліну та ін.) глибоко в пошкоджені тканини, завдяки чому можна ефективно та швидко зняти больовий симптом і запальний процес. </a:t>
            </a:r>
          </a:p>
          <a:p>
            <a:r>
              <a:rPr lang="uk-UA" dirty="0" smtClean="0"/>
              <a:t>Тривалість сеансу - 10-15 хвилин. </a:t>
            </a:r>
          </a:p>
          <a:p>
            <a:r>
              <a:rPr lang="uk-UA" dirty="0" smtClean="0"/>
              <a:t>Курс - 10-20 сеансів.</a:t>
            </a:r>
            <a:endParaRPr lang="uk-UA" dirty="0"/>
          </a:p>
        </p:txBody>
      </p:sp>
      <p:pic>
        <p:nvPicPr>
          <p:cNvPr id="7" name="Picture 6" descr="Физиотерапия: Электрофорез с препаратами от компании Курортная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97170"/>
            <a:ext cx="4238343" cy="2962276"/>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4880575" y="3225842"/>
            <a:ext cx="4217800" cy="3416320"/>
          </a:xfrm>
          <a:prstGeom prst="rect">
            <a:avLst/>
          </a:prstGeom>
          <a:solidFill>
            <a:schemeClr val="accent4">
              <a:lumMod val="40000"/>
              <a:lumOff val="60000"/>
            </a:schemeClr>
          </a:solidFill>
        </p:spPr>
        <p:txBody>
          <a:bodyPr wrap="square">
            <a:spAutoFit/>
          </a:bodyPr>
          <a:lstStyle/>
          <a:p>
            <a:r>
              <a:rPr lang="uk-UA" b="1" dirty="0" err="1" smtClean="0"/>
              <a:t>СМТ-терапія</a:t>
            </a:r>
            <a:r>
              <a:rPr lang="uk-UA" b="1" dirty="0" smtClean="0"/>
              <a:t> (</a:t>
            </a:r>
            <a:r>
              <a:rPr lang="uk-UA" b="1" dirty="0" err="1" smtClean="0"/>
              <a:t>ампліпульс</a:t>
            </a:r>
            <a:r>
              <a:rPr lang="uk-UA" b="1" dirty="0" smtClean="0"/>
              <a:t>) </a:t>
            </a:r>
            <a:r>
              <a:rPr lang="uk-UA" dirty="0" smtClean="0"/>
              <a:t>при поперековому остеохондрозі - ефективний метод лікування, пов'язаний з впливом синусоїдальних модульованих струмів. Вони здатні глибоко проникати в тканини і впливати </a:t>
            </a:r>
            <a:r>
              <a:rPr lang="uk-UA" dirty="0"/>
              <a:t>на рівні нервових корінців і </a:t>
            </a:r>
            <a:r>
              <a:rPr lang="uk-UA" dirty="0" smtClean="0"/>
              <a:t>сплетінь, стимулюючи обмін речовин і викид </a:t>
            </a:r>
            <a:r>
              <a:rPr lang="uk-UA" dirty="0" err="1" smtClean="0"/>
              <a:t>пептиноподібних</a:t>
            </a:r>
            <a:r>
              <a:rPr lang="uk-UA" dirty="0" smtClean="0"/>
              <a:t> морфінів, і тим самим викликаючи знеболюючу і </a:t>
            </a:r>
            <a:r>
              <a:rPr lang="uk-UA" dirty="0" err="1" smtClean="0"/>
              <a:t>спазмолітичну</a:t>
            </a:r>
            <a:r>
              <a:rPr lang="uk-UA" dirty="0" smtClean="0"/>
              <a:t> дію. Тривалість сеансу - 15-30 хвилин. </a:t>
            </a:r>
          </a:p>
          <a:p>
            <a:r>
              <a:rPr lang="uk-UA" dirty="0" smtClean="0"/>
              <a:t>Курс - 8-15 сеансів.</a:t>
            </a:r>
            <a:endParaRPr lang="uk-UA" dirty="0"/>
          </a:p>
        </p:txBody>
      </p:sp>
    </p:spTree>
    <p:extLst>
      <p:ext uri="{BB962C8B-B14F-4D97-AF65-F5344CB8AC3E}">
        <p14:creationId xmlns:p14="http://schemas.microsoft.com/office/powerpoint/2010/main" val="175270275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21105" y="3573016"/>
            <a:ext cx="4464496" cy="3139321"/>
          </a:xfrm>
          <a:prstGeom prst="rect">
            <a:avLst/>
          </a:prstGeom>
          <a:solidFill>
            <a:schemeClr val="accent2">
              <a:lumMod val="20000"/>
              <a:lumOff val="80000"/>
            </a:schemeClr>
          </a:solidFill>
        </p:spPr>
        <p:txBody>
          <a:bodyPr wrap="square">
            <a:spAutoFit/>
          </a:bodyPr>
          <a:lstStyle/>
          <a:p>
            <a:pPr fontAlgn="base"/>
            <a:r>
              <a:rPr lang="uk-UA" b="1" dirty="0" err="1" smtClean="0"/>
              <a:t>Діадинамотерапія</a:t>
            </a:r>
            <a:r>
              <a:rPr lang="uk-UA" b="1" dirty="0" smtClean="0"/>
              <a:t> (ДДТ) </a:t>
            </a:r>
            <a:r>
              <a:rPr lang="uk-UA" dirty="0" smtClean="0"/>
              <a:t>являє собою вплив на зону ураження дворазовим хвильовим або безперервним струмом. Завдяки цьому знижується м'язова напруга і ліквідується корінцевий синдром. </a:t>
            </a:r>
          </a:p>
          <a:p>
            <a:pPr fontAlgn="base"/>
            <a:r>
              <a:rPr lang="uk-UA" dirty="0" smtClean="0"/>
              <a:t>Тривалість сеансу - 3-20 хвилин. </a:t>
            </a:r>
          </a:p>
          <a:p>
            <a:pPr fontAlgn="base"/>
            <a:r>
              <a:rPr lang="uk-UA" dirty="0" smtClean="0"/>
              <a:t>Курс - до 8 сеансів. </a:t>
            </a:r>
          </a:p>
          <a:p>
            <a:pPr fontAlgn="base"/>
            <a:r>
              <a:rPr lang="uk-UA" dirty="0" smtClean="0"/>
              <a:t>При сильному болю може призначатися 2 процедури в день. Повний курс ДДТ дозволяє відновити тонус м'язів і поліпшити рухливість хребта.</a:t>
            </a:r>
            <a:endParaRPr lang="uk-UA" dirty="0"/>
          </a:p>
        </p:txBody>
      </p:sp>
      <p:pic>
        <p:nvPicPr>
          <p:cNvPr id="5" name="Picture 2" descr="Физиотерапия при остеохондрозе поясничного отдела позвоночника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92238"/>
            <a:ext cx="4752528" cy="3248026"/>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Ультразвуковое лечение остеохондроза"/>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4304" y="92238"/>
            <a:ext cx="4052192" cy="3248026"/>
          </a:xfrm>
          <a:prstGeom prst="rect">
            <a:avLst/>
          </a:prstGeom>
          <a:noFill/>
          <a:extLst>
            <a:ext uri="{909E8E84-426E-40DD-AFC4-6F175D3DCCD1}">
              <a14:hiddenFill xmlns:a14="http://schemas.microsoft.com/office/drawing/2010/main">
                <a:solidFill>
                  <a:srgbClr val="FFFFFF"/>
                </a:solidFill>
              </a14:hiddenFill>
            </a:ext>
          </a:extLst>
        </p:spPr>
      </p:pic>
      <p:sp>
        <p:nvSpPr>
          <p:cNvPr id="9" name="Прямоугольник 8"/>
          <p:cNvSpPr/>
          <p:nvPr/>
        </p:nvSpPr>
        <p:spPr>
          <a:xfrm>
            <a:off x="5148064" y="3573016"/>
            <a:ext cx="3404120" cy="2862322"/>
          </a:xfrm>
          <a:prstGeom prst="rect">
            <a:avLst/>
          </a:prstGeom>
          <a:solidFill>
            <a:schemeClr val="accent1">
              <a:lumMod val="60000"/>
              <a:lumOff val="40000"/>
            </a:schemeClr>
          </a:solidFill>
        </p:spPr>
        <p:txBody>
          <a:bodyPr wrap="square">
            <a:spAutoFit/>
          </a:bodyPr>
          <a:lstStyle/>
          <a:p>
            <a:r>
              <a:rPr lang="uk-UA" b="1" dirty="0" smtClean="0"/>
              <a:t>Ультразвукова терапія (</a:t>
            </a:r>
            <a:r>
              <a:rPr lang="uk-UA" b="1" dirty="0" err="1" smtClean="0"/>
              <a:t>ультрафонофорез</a:t>
            </a:r>
            <a:r>
              <a:rPr lang="uk-UA" b="1" dirty="0" smtClean="0"/>
              <a:t>) </a:t>
            </a:r>
            <a:r>
              <a:rPr lang="uk-UA" dirty="0" smtClean="0"/>
              <a:t>теж є невід'ємною частиною комплексної фізіотерапії при остеохондрозі. Ультразвукові хвилі надають масажний ефект на тканини. Завдяки цьому, стає можливим активувати обмінні процеси, позбутися від болю і зняти запалення.</a:t>
            </a:r>
            <a:endParaRPr lang="uk-UA" dirty="0"/>
          </a:p>
        </p:txBody>
      </p:sp>
    </p:spTree>
    <p:extLst>
      <p:ext uri="{BB962C8B-B14F-4D97-AF65-F5344CB8AC3E}">
        <p14:creationId xmlns:p14="http://schemas.microsoft.com/office/powerpoint/2010/main" val="93351260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Физиотерапия при остеохондрозе поясничного отдела позвоночник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058" y="44624"/>
            <a:ext cx="4752528" cy="3095625"/>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79376" y="2867217"/>
            <a:ext cx="4757210" cy="3970318"/>
          </a:xfrm>
          <a:prstGeom prst="rect">
            <a:avLst/>
          </a:prstGeom>
          <a:solidFill>
            <a:schemeClr val="accent2">
              <a:lumMod val="20000"/>
              <a:lumOff val="80000"/>
            </a:schemeClr>
          </a:solidFill>
        </p:spPr>
        <p:txBody>
          <a:bodyPr wrap="square">
            <a:spAutoFit/>
          </a:bodyPr>
          <a:lstStyle/>
          <a:p>
            <a:r>
              <a:rPr lang="uk-UA" b="1" dirty="0" err="1" smtClean="0"/>
              <a:t>Лазеротерапія</a:t>
            </a:r>
            <a:r>
              <a:rPr lang="uk-UA" b="1" dirty="0" smtClean="0"/>
              <a:t>. </a:t>
            </a:r>
            <a:r>
              <a:rPr lang="uk-UA" dirty="0" smtClean="0"/>
              <a:t>Позитивний ефект пов'язаний з випромінюванням низькочастотних світлових пучків гелій-неонового лазера. Відновлюється кровообіг; усуваються спазми, набряки; поліпшується кисневе живлення в області впливу; стимулюється ріст хрящових тканин; посилюється обмін речовин. Активізація біоелектричних потенціалів корінців спинного мозку призводить до зменшення болю і явищ запалення. Вплив на </a:t>
            </a:r>
            <a:r>
              <a:rPr lang="uk-UA" dirty="0" err="1" smtClean="0"/>
              <a:t>паравертебральні</a:t>
            </a:r>
            <a:r>
              <a:rPr lang="uk-UA" dirty="0" smtClean="0"/>
              <a:t> точки викликає відновлення товщини </a:t>
            </a:r>
            <a:r>
              <a:rPr lang="uk-UA" dirty="0" err="1" smtClean="0"/>
              <a:t>міжхребцевих</a:t>
            </a:r>
            <a:r>
              <a:rPr lang="uk-UA" dirty="0" smtClean="0"/>
              <a:t> дисків. </a:t>
            </a:r>
          </a:p>
          <a:p>
            <a:r>
              <a:rPr lang="uk-UA" dirty="0" smtClean="0"/>
              <a:t>Тривалість сеансу - 5-15 хвилин. </a:t>
            </a:r>
          </a:p>
          <a:p>
            <a:r>
              <a:rPr lang="uk-UA" dirty="0" smtClean="0"/>
              <a:t>Курс - 3-15 сеансів.</a:t>
            </a:r>
            <a:endParaRPr lang="uk-UA" dirty="0"/>
          </a:p>
        </p:txBody>
      </p:sp>
      <p:pic>
        <p:nvPicPr>
          <p:cNvPr id="14340" name="Picture 4" descr="УФО-терапия для иммунитета и лечения болезней"/>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3352" y="59471"/>
            <a:ext cx="4235152" cy="2937481"/>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4887832" y="2872280"/>
            <a:ext cx="4220671" cy="2308324"/>
          </a:xfrm>
          <a:prstGeom prst="rect">
            <a:avLst/>
          </a:prstGeom>
          <a:solidFill>
            <a:schemeClr val="accent5">
              <a:lumMod val="40000"/>
              <a:lumOff val="60000"/>
            </a:schemeClr>
          </a:solidFill>
        </p:spPr>
        <p:txBody>
          <a:bodyPr wrap="square">
            <a:spAutoFit/>
          </a:bodyPr>
          <a:lstStyle/>
          <a:p>
            <a:r>
              <a:rPr lang="uk-UA" b="1" dirty="0" err="1" smtClean="0"/>
              <a:t>УФО-терапія</a:t>
            </a:r>
            <a:r>
              <a:rPr lang="uk-UA" b="1" dirty="0" smtClean="0"/>
              <a:t>. </a:t>
            </a:r>
            <a:r>
              <a:rPr lang="uk-UA" dirty="0" smtClean="0"/>
              <a:t>Даний вид заснований на впливі ультрафіолетового випромінювання. Ультрафіолет стимулює вироблення вітаміну Д і нормалізацію кальцієвий обмін, прогріває і заспокоює біль. </a:t>
            </a:r>
          </a:p>
          <a:p>
            <a:r>
              <a:rPr lang="uk-UA" dirty="0" smtClean="0"/>
              <a:t>Тривалість сеансу - до 20 хвилин. </a:t>
            </a:r>
          </a:p>
          <a:p>
            <a:r>
              <a:rPr lang="uk-UA" dirty="0" smtClean="0"/>
              <a:t>Курс - 10-15 сеансів.</a:t>
            </a:r>
            <a:endParaRPr lang="uk-UA" dirty="0"/>
          </a:p>
        </p:txBody>
      </p:sp>
    </p:spTree>
    <p:extLst>
      <p:ext uri="{BB962C8B-B14F-4D97-AF65-F5344CB8AC3E}">
        <p14:creationId xmlns:p14="http://schemas.microsoft.com/office/powerpoint/2010/main" val="42783015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uk-UA" b="1" dirty="0"/>
              <a:t>Стадії </a:t>
            </a:r>
            <a:r>
              <a:rPr lang="ru-RU" b="1" dirty="0"/>
              <a:t>остеохондрозу</a:t>
            </a:r>
            <a:endParaRPr lang="ru-RU" dirty="0"/>
          </a:p>
        </p:txBody>
      </p:sp>
      <p:pic>
        <p:nvPicPr>
          <p:cNvPr id="22530" name="Picture 2" descr="Спондилолистез"/>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649582"/>
            <a:ext cx="3240360" cy="4248472"/>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3491880" y="1649582"/>
            <a:ext cx="5490185" cy="3170099"/>
          </a:xfrm>
          <a:prstGeom prst="rect">
            <a:avLst/>
          </a:prstGeom>
          <a:solidFill>
            <a:schemeClr val="accent4">
              <a:lumMod val="40000"/>
              <a:lumOff val="60000"/>
            </a:schemeClr>
          </a:solidFill>
        </p:spPr>
        <p:txBody>
          <a:bodyPr wrap="square">
            <a:spAutoFit/>
          </a:bodyPr>
          <a:lstStyle/>
          <a:p>
            <a:pPr lvl="0"/>
            <a:r>
              <a:rPr lang="uk-UA" sz="2000" b="1" dirty="0">
                <a:solidFill>
                  <a:prstClr val="black"/>
                </a:solidFill>
              </a:rPr>
              <a:t>2. </a:t>
            </a:r>
            <a:r>
              <a:rPr lang="uk-UA" sz="2000" b="1" i="1" dirty="0">
                <a:solidFill>
                  <a:prstClr val="black"/>
                </a:solidFill>
              </a:rPr>
              <a:t>Другий етап розвитку остеохондрозу. </a:t>
            </a:r>
            <a:r>
              <a:rPr lang="uk-UA" sz="2000" dirty="0">
                <a:solidFill>
                  <a:prstClr val="black"/>
                </a:solidFill>
              </a:rPr>
              <a:t>У результаті зниження висоти стояння диска, точки прикріплення м'язів і зв'язок, що належать двом сусіднім хребцям, зближуються, тому м'язи і зв'язки провисають. Це може призводити до надмірної рухливості двох хребців відносно один одного, тобто формується нестабільність хребцево-рухового сегмента (ХРС). На цьому етапі характерно зміщення хребців відносно один одного з формуванням </a:t>
            </a:r>
            <a:r>
              <a:rPr lang="uk-UA" sz="2000" dirty="0" err="1">
                <a:solidFill>
                  <a:prstClr val="black"/>
                </a:solidFill>
              </a:rPr>
              <a:t>спондилолістезу</a:t>
            </a:r>
            <a:r>
              <a:rPr lang="uk-UA" sz="2000" dirty="0">
                <a:solidFill>
                  <a:prstClr val="black"/>
                </a:solidFill>
              </a:rPr>
              <a:t>.</a:t>
            </a:r>
          </a:p>
        </p:txBody>
      </p:sp>
      <p:pic>
        <p:nvPicPr>
          <p:cNvPr id="22532" name="Picture 4" descr="Спондилолистез"/>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1880" y="4819681"/>
            <a:ext cx="5490185" cy="2038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483221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Индуктотермия: как проходит процедур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44624"/>
            <a:ext cx="4968552" cy="3245270"/>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35496" y="2564904"/>
            <a:ext cx="4968552" cy="4247317"/>
          </a:xfrm>
          <a:prstGeom prst="rect">
            <a:avLst/>
          </a:prstGeom>
          <a:solidFill>
            <a:schemeClr val="accent2">
              <a:lumMod val="20000"/>
              <a:lumOff val="80000"/>
            </a:schemeClr>
          </a:solidFill>
        </p:spPr>
        <p:txBody>
          <a:bodyPr wrap="square">
            <a:spAutoFit/>
          </a:bodyPr>
          <a:lstStyle/>
          <a:p>
            <a:r>
              <a:rPr lang="uk-UA" b="1" dirty="0" smtClean="0"/>
              <a:t>Індуктотермія</a:t>
            </a:r>
            <a:r>
              <a:rPr lang="uk-UA" dirty="0" smtClean="0"/>
              <a:t> - це метод фізіотерапії певних ділянок тіла хворого. Лікування відбувається за рахунок нагрівання певної ділянки, шляхом впливу на нього високочастотного електромагнітного випромінювання, під впливом якого посилюється обмін речовин на даній ділянці, прискорюється швидкість течії крові, знижується тонус м'язів і збудження нервових волокон. Як наслідок, зменшуються больові відчуття у нагрітій ділянці. Індуктотермія має протизапальну властивість, це відбувається за рахунок тепла і розширення судин.</a:t>
            </a:r>
          </a:p>
          <a:p>
            <a:r>
              <a:rPr lang="uk-UA" dirty="0" smtClean="0"/>
              <a:t>Процедура проводиться щодня по 20-25 хвилин на одну ділянку.</a:t>
            </a:r>
          </a:p>
          <a:p>
            <a:r>
              <a:rPr lang="uk-UA" dirty="0" smtClean="0"/>
              <a:t>Курс терапії становить від 10 до 20 сеансів.</a:t>
            </a:r>
            <a:endParaRPr lang="uk-UA" dirty="0"/>
          </a:p>
        </p:txBody>
      </p:sp>
      <p:pic>
        <p:nvPicPr>
          <p:cNvPr id="8" name="Picture 2" descr="Физиотерапия при остеохондрозе поясничного отдела позвоночника"/>
          <p:cNvPicPr>
            <a:picLocks noChangeAspect="1" noChangeArrowheads="1"/>
          </p:cNvPicPr>
          <p:nvPr/>
        </p:nvPicPr>
        <p:blipFill rotWithShape="1">
          <a:blip r:embed="rId3">
            <a:extLst>
              <a:ext uri="{28A0092B-C50C-407E-A947-70E740481C1C}">
                <a14:useLocalDpi xmlns:a14="http://schemas.microsoft.com/office/drawing/2010/main" val="0"/>
              </a:ext>
            </a:extLst>
          </a:blip>
          <a:srcRect l="21576"/>
          <a:stretch/>
        </p:blipFill>
        <p:spPr bwMode="auto">
          <a:xfrm>
            <a:off x="5076056" y="51393"/>
            <a:ext cx="4018927" cy="2729535"/>
          </a:xfrm>
          <a:prstGeom prst="rect">
            <a:avLst/>
          </a:prstGeom>
          <a:noFill/>
          <a:extLst>
            <a:ext uri="{909E8E84-426E-40DD-AFC4-6F175D3DCCD1}">
              <a14:hiddenFill xmlns:a14="http://schemas.microsoft.com/office/drawing/2010/main">
                <a:solidFill>
                  <a:srgbClr val="FFFFFF"/>
                </a:solidFill>
              </a14:hiddenFill>
            </a:ext>
          </a:extLst>
        </p:spPr>
      </p:pic>
      <p:sp>
        <p:nvSpPr>
          <p:cNvPr id="9" name="Прямоугольник 8"/>
          <p:cNvSpPr/>
          <p:nvPr/>
        </p:nvSpPr>
        <p:spPr>
          <a:xfrm>
            <a:off x="5076056" y="2560712"/>
            <a:ext cx="4018927" cy="4247317"/>
          </a:xfrm>
          <a:prstGeom prst="rect">
            <a:avLst/>
          </a:prstGeom>
          <a:solidFill>
            <a:schemeClr val="accent5">
              <a:lumMod val="40000"/>
              <a:lumOff val="60000"/>
            </a:schemeClr>
          </a:solidFill>
        </p:spPr>
        <p:txBody>
          <a:bodyPr wrap="square">
            <a:spAutoFit/>
          </a:bodyPr>
          <a:lstStyle/>
          <a:p>
            <a:r>
              <a:rPr lang="uk-UA" b="1" dirty="0" smtClean="0"/>
              <a:t>Магнітотерапія </a:t>
            </a:r>
            <a:r>
              <a:rPr lang="uk-UA" dirty="0" smtClean="0"/>
              <a:t>пов'язана зі створенням активного магнітного поля над ураженим відділом хребта. На поперек впливає індукційний магніт потужністю 28-35 </a:t>
            </a:r>
            <a:r>
              <a:rPr lang="uk-UA" dirty="0" err="1" smtClean="0"/>
              <a:t>мТл</a:t>
            </a:r>
            <a:r>
              <a:rPr lang="uk-UA" dirty="0" smtClean="0"/>
              <a:t>, який прискорює процеси регенерації на клітинному рівні та відновлює </a:t>
            </a:r>
            <a:r>
              <a:rPr lang="uk-UA" dirty="0"/>
              <a:t>нервові клітини, хрящові тканини і кісткові структури</a:t>
            </a:r>
            <a:r>
              <a:rPr lang="uk-UA" dirty="0" smtClean="0"/>
              <a:t>; зменшує розмір вогнища запалення; розслаблює м'язові тканини спини; знімає набряклість м'яких тканин;</a:t>
            </a:r>
          </a:p>
          <a:p>
            <a:r>
              <a:rPr lang="uk-UA" dirty="0" smtClean="0"/>
              <a:t>знижує больові відчуття.</a:t>
            </a:r>
          </a:p>
          <a:p>
            <a:r>
              <a:rPr lang="uk-UA" dirty="0" smtClean="0"/>
              <a:t>Тривалість сеансу магнітотерапії - 20-25мінут. </a:t>
            </a:r>
          </a:p>
          <a:p>
            <a:r>
              <a:rPr lang="uk-UA" dirty="0" smtClean="0"/>
              <a:t>Курс терапії - 7-15 процедур.</a:t>
            </a:r>
            <a:endParaRPr lang="uk-UA" dirty="0"/>
          </a:p>
        </p:txBody>
      </p:sp>
    </p:spTree>
    <p:extLst>
      <p:ext uri="{BB962C8B-B14F-4D97-AF65-F5344CB8AC3E}">
        <p14:creationId xmlns:p14="http://schemas.microsoft.com/office/powerpoint/2010/main" val="63887220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8" name="Picture 6" descr="Озокеритолечение. Всё, что нужно знать пациенту"/>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248" y="1628800"/>
            <a:ext cx="4286250" cy="2781636"/>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60576" y="4581128"/>
            <a:ext cx="4285669" cy="2031325"/>
          </a:xfrm>
          <a:prstGeom prst="rect">
            <a:avLst/>
          </a:prstGeom>
          <a:solidFill>
            <a:schemeClr val="accent6">
              <a:lumMod val="40000"/>
              <a:lumOff val="60000"/>
            </a:schemeClr>
          </a:solidFill>
        </p:spPr>
        <p:txBody>
          <a:bodyPr wrap="square">
            <a:spAutoFit/>
          </a:bodyPr>
          <a:lstStyle/>
          <a:p>
            <a:r>
              <a:rPr lang="uk-UA" b="1" dirty="0" smtClean="0"/>
              <a:t>Парафінові </a:t>
            </a:r>
            <a:r>
              <a:rPr lang="uk-UA" dirty="0"/>
              <a:t>або</a:t>
            </a:r>
            <a:r>
              <a:rPr lang="uk-UA" b="1" dirty="0"/>
              <a:t> </a:t>
            </a:r>
            <a:r>
              <a:rPr lang="uk-UA" b="1" dirty="0" smtClean="0"/>
              <a:t>озокеритові аплікації </a:t>
            </a:r>
            <a:r>
              <a:rPr lang="uk-UA" dirty="0"/>
              <a:t>в перші дні на область попереку і крижів, а потім - на всю ногу. Температура озокериту не вище 45-50°, тривалість процедури від 30 хв. до години, на курс 15-20 процедур. Цю процедуру можна поєднувати з електрофорезом новокаїну. </a:t>
            </a:r>
            <a:endParaRPr lang="ru-RU" dirty="0"/>
          </a:p>
        </p:txBody>
      </p:sp>
      <p:sp>
        <p:nvSpPr>
          <p:cNvPr id="8" name="Заголовок 1"/>
          <p:cNvSpPr>
            <a:spLocks noGrp="1"/>
          </p:cNvSpPr>
          <p:nvPr>
            <p:ph type="title"/>
          </p:nvPr>
        </p:nvSpPr>
        <p:spPr>
          <a:xfrm>
            <a:off x="611560" y="260648"/>
            <a:ext cx="8153400" cy="990600"/>
          </a:xfrm>
        </p:spPr>
        <p:txBody>
          <a:bodyPr>
            <a:noAutofit/>
          </a:bodyPr>
          <a:lstStyle/>
          <a:p>
            <a:r>
              <a:rPr lang="uk-UA" sz="2400" b="1" dirty="0" smtClean="0"/>
              <a:t>У спеціалізованих медичних реабілітаційних установах, найчастіше розташованих у курортних зонах, можна пройти курс бальнеотерапії і грязелікування.</a:t>
            </a:r>
            <a:br>
              <a:rPr lang="uk-UA" sz="2400" b="1" dirty="0" smtClean="0"/>
            </a:br>
            <a:endParaRPr lang="uk-UA" sz="2400" b="1" dirty="0"/>
          </a:p>
        </p:txBody>
      </p:sp>
      <p:pic>
        <p:nvPicPr>
          <p:cNvPr id="13320" name="Picture 8" descr="Обертывание минеральной глиной - Массаж Челябинск"/>
          <p:cNvPicPr>
            <a:picLocks noChangeAspect="1" noChangeArrowheads="1"/>
          </p:cNvPicPr>
          <p:nvPr/>
        </p:nvPicPr>
        <p:blipFill rotWithShape="1">
          <a:blip r:embed="rId4">
            <a:extLst>
              <a:ext uri="{28A0092B-C50C-407E-A947-70E740481C1C}">
                <a14:useLocalDpi xmlns:a14="http://schemas.microsoft.com/office/drawing/2010/main" val="0"/>
              </a:ext>
            </a:extLst>
          </a:blip>
          <a:srcRect l="4148" t="16540" r="4308" b="6608"/>
          <a:stretch/>
        </p:blipFill>
        <p:spPr bwMode="auto">
          <a:xfrm>
            <a:off x="4570947" y="1628800"/>
            <a:ext cx="4464424" cy="2781636"/>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4375498" y="4581128"/>
            <a:ext cx="4659873" cy="2031325"/>
          </a:xfrm>
          <a:prstGeom prst="rect">
            <a:avLst/>
          </a:prstGeom>
          <a:solidFill>
            <a:schemeClr val="tx2">
              <a:lumMod val="40000"/>
              <a:lumOff val="60000"/>
            </a:schemeClr>
          </a:solidFill>
        </p:spPr>
        <p:txBody>
          <a:bodyPr wrap="square">
            <a:spAutoFit/>
          </a:bodyPr>
          <a:lstStyle/>
          <a:p>
            <a:r>
              <a:rPr lang="uk-UA" b="1" dirty="0" smtClean="0"/>
              <a:t>Аплікації лікувальної грязі </a:t>
            </a:r>
            <a:r>
              <a:rPr lang="uk-UA" dirty="0" smtClean="0"/>
              <a:t>(сульфідні мулові, торф'яні, сапропелеві), які накладаються на уражену ділянку хребта, завдяки насиченню мінеральними речовинами живлять кісткову і хрящову тканину хребців, </a:t>
            </a:r>
            <a:r>
              <a:rPr lang="uk-UA" dirty="0"/>
              <a:t>покращують </a:t>
            </a:r>
            <a:r>
              <a:rPr lang="uk-UA" dirty="0" smtClean="0"/>
              <a:t>кровообіг, знімають запалення. Тривалість процедури 20-60 хв., на курс 8-10 сеансів.</a:t>
            </a:r>
            <a:endParaRPr lang="uk-UA" dirty="0"/>
          </a:p>
        </p:txBody>
      </p:sp>
    </p:spTree>
    <p:extLst>
      <p:ext uri="{BB962C8B-B14F-4D97-AF65-F5344CB8AC3E}">
        <p14:creationId xmlns:p14="http://schemas.microsoft.com/office/powerpoint/2010/main" val="419830665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4" descr="https://xn--b1adcclonnbcbgxhh1f1e.xn--p1ai/wp-content/uploads/mineralnye-vanny-polza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90079"/>
            <a:ext cx="4608512" cy="297888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Фізіотерапія при остеохондрозі хребта: види і способи"/>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89045"/>
            <a:ext cx="4372535" cy="2979916"/>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ЛЕЧЕБНЫЕ ВАННЫЛЕЧЕБНЫЕ ДУШИ | МОРШИНКУРОРТ"/>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66" y="3212975"/>
            <a:ext cx="4589442" cy="3139321"/>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4716017" y="3212975"/>
            <a:ext cx="4372534" cy="3139321"/>
          </a:xfrm>
          <a:prstGeom prst="rect">
            <a:avLst/>
          </a:prstGeom>
          <a:solidFill>
            <a:schemeClr val="tx2">
              <a:lumMod val="40000"/>
              <a:lumOff val="60000"/>
            </a:schemeClr>
          </a:solidFill>
        </p:spPr>
        <p:txBody>
          <a:bodyPr wrap="square">
            <a:spAutoFit/>
          </a:bodyPr>
          <a:lstStyle/>
          <a:p>
            <a:r>
              <a:rPr lang="uk-UA" b="1" dirty="0" smtClean="0"/>
              <a:t>Мінеральні ванни </a:t>
            </a:r>
            <a:r>
              <a:rPr lang="uk-UA" dirty="0" smtClean="0"/>
              <a:t>покращують процес обміну речовин; мають знеболюючий, розслаблюючий і заспокійливий ефекти. </a:t>
            </a:r>
            <a:r>
              <a:rPr lang="uk-UA" u="sng" dirty="0" smtClean="0"/>
              <a:t>Найбільш ефективними при остеохондрозі поперекового відділу хребта є:</a:t>
            </a:r>
          </a:p>
          <a:p>
            <a:r>
              <a:rPr lang="uk-UA" dirty="0" smtClean="0"/>
              <a:t>• вуглекислі мінеральні води; </a:t>
            </a:r>
          </a:p>
          <a:p>
            <a:r>
              <a:rPr lang="uk-UA" dirty="0" smtClean="0"/>
              <a:t>• сірководневі мінеральні води; </a:t>
            </a:r>
          </a:p>
          <a:p>
            <a:r>
              <a:rPr lang="uk-UA" dirty="0" smtClean="0"/>
              <a:t>• азотні мінеральні води</a:t>
            </a:r>
          </a:p>
          <a:p>
            <a:r>
              <a:rPr lang="uk-UA" dirty="0" smtClean="0"/>
              <a:t>Не менш корисні душ і басейни з мінеральною водою. </a:t>
            </a:r>
          </a:p>
          <a:p>
            <a:r>
              <a:rPr lang="uk-UA" dirty="0" smtClean="0"/>
              <a:t>Курс 8-12 процедур по 5-20 хвилин.</a:t>
            </a:r>
            <a:endParaRPr lang="uk-UA" dirty="0"/>
          </a:p>
        </p:txBody>
      </p:sp>
    </p:spTree>
    <p:extLst>
      <p:ext uri="{BB962C8B-B14F-4D97-AF65-F5344CB8AC3E}">
        <p14:creationId xmlns:p14="http://schemas.microsoft.com/office/powerpoint/2010/main" val="311171502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ctr"/>
            <a:r>
              <a:rPr lang="uk-UA" sz="6000" b="1" dirty="0" smtClean="0"/>
              <a:t>Лікувальний масаж</a:t>
            </a:r>
            <a:endParaRPr lang="ru-RU" sz="6000" b="1" dirty="0"/>
          </a:p>
        </p:txBody>
      </p:sp>
      <p:sp>
        <p:nvSpPr>
          <p:cNvPr id="4" name="Прямоугольник 3"/>
          <p:cNvSpPr/>
          <p:nvPr/>
        </p:nvSpPr>
        <p:spPr>
          <a:xfrm>
            <a:off x="4788024" y="1628800"/>
            <a:ext cx="4572000" cy="923330"/>
          </a:xfrm>
          <a:prstGeom prst="rect">
            <a:avLst/>
          </a:prstGeom>
        </p:spPr>
        <p:txBody>
          <a:bodyPr>
            <a:spAutoFit/>
          </a:bodyPr>
          <a:lstStyle/>
          <a:p>
            <a:pPr fontAlgn="base"/>
            <a:endParaRPr lang="ru-RU" dirty="0"/>
          </a:p>
          <a:p>
            <a:r>
              <a:rPr lang="ru-RU" dirty="0"/>
              <a:t/>
            </a:r>
            <a:br>
              <a:rPr lang="ru-RU" dirty="0"/>
            </a:br>
            <a:endParaRPr lang="ru-RU" dirty="0"/>
          </a:p>
        </p:txBody>
      </p:sp>
      <p:sp>
        <p:nvSpPr>
          <p:cNvPr id="8" name="Прямоугольник 7"/>
          <p:cNvSpPr/>
          <p:nvPr/>
        </p:nvSpPr>
        <p:spPr>
          <a:xfrm>
            <a:off x="75552" y="1552724"/>
            <a:ext cx="2880320" cy="2308324"/>
          </a:xfrm>
          <a:prstGeom prst="rect">
            <a:avLst/>
          </a:prstGeom>
        </p:spPr>
        <p:txBody>
          <a:bodyPr wrap="square">
            <a:spAutoFit/>
          </a:bodyPr>
          <a:lstStyle/>
          <a:p>
            <a:pPr lvl="0"/>
            <a:r>
              <a:rPr lang="uk-UA" sz="2400" dirty="0" smtClean="0">
                <a:solidFill>
                  <a:prstClr val="black"/>
                </a:solidFill>
              </a:rPr>
              <a:t>При поперековому остеохондрозі призначають </a:t>
            </a:r>
            <a:r>
              <a:rPr lang="uk-UA" sz="2400" dirty="0">
                <a:solidFill>
                  <a:prstClr val="black"/>
                </a:solidFill>
              </a:rPr>
              <a:t>масаж </a:t>
            </a:r>
            <a:r>
              <a:rPr lang="uk-UA" sz="2400" dirty="0" smtClean="0">
                <a:solidFill>
                  <a:prstClr val="black"/>
                </a:solidFill>
              </a:rPr>
              <a:t>ручний класичний, </a:t>
            </a:r>
            <a:r>
              <a:rPr lang="uk-UA" sz="2400" dirty="0">
                <a:solidFill>
                  <a:prstClr val="black"/>
                </a:solidFill>
              </a:rPr>
              <a:t>сегментарний і вібраційний. </a:t>
            </a:r>
            <a:endParaRPr lang="ru-RU" sz="2400" dirty="0">
              <a:solidFill>
                <a:prstClr val="black"/>
              </a:solidFill>
            </a:endParaRPr>
          </a:p>
        </p:txBody>
      </p:sp>
      <p:pic>
        <p:nvPicPr>
          <p:cNvPr id="12296" name="Picture 8" descr="Массаж поясницы - видео, техника выполнения, профилактика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3861048"/>
            <a:ext cx="4032448" cy="2931190"/>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descr="решительные потасовки: мануальный терапевт алматы грыжа позвоночника"/>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960" y="3645024"/>
            <a:ext cx="4824536" cy="3147214"/>
          </a:xfrm>
          <a:prstGeom prst="rect">
            <a:avLst/>
          </a:prstGeom>
          <a:noFill/>
          <a:extLst>
            <a:ext uri="{909E8E84-426E-40DD-AFC4-6F175D3DCCD1}">
              <a14:hiddenFill xmlns:a14="http://schemas.microsoft.com/office/drawing/2010/main">
                <a:solidFill>
                  <a:srgbClr val="FFFFFF"/>
                </a:solidFill>
              </a14:hiddenFill>
            </a:ext>
          </a:extLst>
        </p:spPr>
      </p:pic>
      <p:pic>
        <p:nvPicPr>
          <p:cNvPr id="12300" name="Picture 12" descr="Стоимость массажа в Сваляве • Лечебный массаж | Массажный кабинет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148" y="1700808"/>
            <a:ext cx="2857500" cy="1876425"/>
          </a:xfrm>
          <a:prstGeom prst="rect">
            <a:avLst/>
          </a:prstGeom>
          <a:noFill/>
          <a:extLst>
            <a:ext uri="{909E8E84-426E-40DD-AFC4-6F175D3DCCD1}">
              <a14:hiddenFill xmlns:a14="http://schemas.microsoft.com/office/drawing/2010/main">
                <a:solidFill>
                  <a:srgbClr val="FFFFFF"/>
                </a:solidFill>
              </a14:hiddenFill>
            </a:ext>
          </a:extLst>
        </p:spPr>
      </p:pic>
      <p:pic>
        <p:nvPicPr>
          <p:cNvPr id="12302" name="Picture 14" descr="Массаж поясницы и крестца. Обучение массажу в домашних условиях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87824" y="1609017"/>
            <a:ext cx="2968328" cy="1944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911355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28600"/>
            <a:ext cx="9144000" cy="990600"/>
          </a:xfrm>
        </p:spPr>
        <p:txBody>
          <a:bodyPr>
            <a:normAutofit fontScale="90000"/>
          </a:bodyPr>
          <a:lstStyle/>
          <a:p>
            <a:r>
              <a:rPr lang="uk-UA" b="1" i="1" dirty="0"/>
              <a:t>ФР у періоді неповної та повної </a:t>
            </a:r>
            <a:r>
              <a:rPr lang="uk-UA" b="1" i="1" dirty="0" smtClean="0"/>
              <a:t>ремісії:</a:t>
            </a:r>
            <a:endParaRPr lang="ru-RU" dirty="0"/>
          </a:p>
        </p:txBody>
      </p:sp>
      <p:sp>
        <p:nvSpPr>
          <p:cNvPr id="4" name="Прямоугольник 3"/>
          <p:cNvSpPr/>
          <p:nvPr/>
        </p:nvSpPr>
        <p:spPr>
          <a:xfrm>
            <a:off x="179512" y="1628800"/>
            <a:ext cx="8568952" cy="4801314"/>
          </a:xfrm>
          <a:prstGeom prst="rect">
            <a:avLst/>
          </a:prstGeom>
        </p:spPr>
        <p:txBody>
          <a:bodyPr wrap="square">
            <a:spAutoFit/>
          </a:bodyPr>
          <a:lstStyle/>
          <a:p>
            <a:r>
              <a:rPr lang="uk-UA" dirty="0"/>
              <a:t>У </a:t>
            </a:r>
            <a:r>
              <a:rPr lang="uk-UA" dirty="0" smtClean="0"/>
              <a:t>періоді </a:t>
            </a:r>
            <a:r>
              <a:rPr lang="uk-UA" dirty="0"/>
              <a:t>неповної та повної ремісії хворому призначають </a:t>
            </a:r>
            <a:r>
              <a:rPr lang="uk-UA" u="sng" dirty="0"/>
              <a:t>щадно-тренувальний </a:t>
            </a:r>
            <a:r>
              <a:rPr lang="uk-UA" u="sng" dirty="0" smtClean="0"/>
              <a:t>режим ЛФК.</a:t>
            </a:r>
            <a:r>
              <a:rPr lang="uk-UA" dirty="0" smtClean="0"/>
              <a:t> </a:t>
            </a:r>
          </a:p>
          <a:p>
            <a:endParaRPr lang="uk-UA" dirty="0"/>
          </a:p>
          <a:p>
            <a:r>
              <a:rPr lang="uk-UA" dirty="0" smtClean="0"/>
              <a:t>Заняття </a:t>
            </a:r>
            <a:r>
              <a:rPr lang="uk-UA" dirty="0"/>
              <a:t>проводяться груповим методом в залі ЛФК і складається з найрізноманітніших </a:t>
            </a:r>
            <a:r>
              <a:rPr lang="uk-UA" dirty="0" err="1"/>
              <a:t>загальнозміцнюючих</a:t>
            </a:r>
            <a:r>
              <a:rPr lang="uk-UA" dirty="0"/>
              <a:t> і спеціальних вправ, у тому числі з обтяженнями в різних вихідних положеннях, вправи для корпуса з великою амплітудою. Небажані тільки різкі підскоки, різкі нахили тулуба, підйом вантажів. Широко застосовуються </a:t>
            </a:r>
            <a:r>
              <a:rPr lang="uk-UA" dirty="0" err="1"/>
              <a:t>напіввиси</a:t>
            </a:r>
            <a:r>
              <a:rPr lang="uk-UA" dirty="0"/>
              <a:t>, </a:t>
            </a:r>
            <a:r>
              <a:rPr lang="uk-UA" dirty="0" smtClean="0"/>
              <a:t>виси. </a:t>
            </a:r>
          </a:p>
          <a:p>
            <a:r>
              <a:rPr lang="uk-UA" dirty="0" smtClean="0"/>
              <a:t>Хороші </a:t>
            </a:r>
            <a:r>
              <a:rPr lang="uk-UA" dirty="0"/>
              <a:t>результати дає застосування протягом одного дня виконання спеціально підібраного комплексу вправ </a:t>
            </a:r>
            <a:r>
              <a:rPr lang="uk-UA" dirty="0" smtClean="0"/>
              <a:t>у залі ЛФК </a:t>
            </a:r>
            <a:r>
              <a:rPr lang="uk-UA" dirty="0"/>
              <a:t>і плавання в басейні. </a:t>
            </a:r>
            <a:endParaRPr lang="uk-UA" dirty="0" smtClean="0"/>
          </a:p>
          <a:p>
            <a:r>
              <a:rPr lang="uk-UA" dirty="0" smtClean="0"/>
              <a:t>Для </a:t>
            </a:r>
            <a:r>
              <a:rPr lang="uk-UA" dirty="0"/>
              <a:t>зміцнення м'язів спини, живота і кінцівок широко застосовуються різні силові тренажери, але з поступовим збільшенням вантажів. </a:t>
            </a:r>
            <a:endParaRPr lang="uk-UA" dirty="0" smtClean="0"/>
          </a:p>
          <a:p>
            <a:r>
              <a:rPr lang="uk-UA" dirty="0" smtClean="0"/>
              <a:t>Тривалість </a:t>
            </a:r>
            <a:r>
              <a:rPr lang="uk-UA" dirty="0"/>
              <a:t>заняття 40-45 хв. і більше. </a:t>
            </a:r>
            <a:endParaRPr lang="uk-UA" dirty="0" smtClean="0"/>
          </a:p>
          <a:p>
            <a:r>
              <a:rPr lang="uk-UA" dirty="0" smtClean="0"/>
              <a:t>Можуть </a:t>
            </a:r>
            <a:r>
              <a:rPr lang="uk-UA" dirty="0"/>
              <a:t>бути також використані циклічні навантаження: ходьба, веслування, ходьба на лижах і тощо. </a:t>
            </a:r>
            <a:endParaRPr lang="uk-UA" dirty="0" smtClean="0"/>
          </a:p>
          <a:p>
            <a:r>
              <a:rPr lang="uk-UA" dirty="0" smtClean="0"/>
              <a:t>Новими напрямками </a:t>
            </a:r>
            <a:r>
              <a:rPr lang="uk-UA" dirty="0"/>
              <a:t>в реабілітації та профілактиці остеохондрозу хребта є використання </a:t>
            </a:r>
            <a:r>
              <a:rPr lang="uk-UA" dirty="0" err="1"/>
              <a:t>пілатесу</a:t>
            </a:r>
            <a:r>
              <a:rPr lang="uk-UA" dirty="0"/>
              <a:t>, </a:t>
            </a:r>
            <a:r>
              <a:rPr lang="uk-UA" dirty="0" err="1"/>
              <a:t>стретчинга</a:t>
            </a:r>
            <a:r>
              <a:rPr lang="uk-UA" dirty="0"/>
              <a:t> і </a:t>
            </a:r>
            <a:r>
              <a:rPr lang="uk-UA" dirty="0" smtClean="0"/>
              <a:t>йоги.</a:t>
            </a:r>
            <a:endParaRPr lang="ru-RU" dirty="0"/>
          </a:p>
        </p:txBody>
      </p:sp>
    </p:spTree>
    <p:extLst>
      <p:ext uri="{BB962C8B-B14F-4D97-AF65-F5344CB8AC3E}">
        <p14:creationId xmlns:p14="http://schemas.microsoft.com/office/powerpoint/2010/main" val="169656453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amp;Kcy;&amp;acy;&amp;rcy;&amp;tcy;&amp;icy;&amp;ncy;&amp;kcy;&amp;icy; &amp;pcy;&amp;ocy; &amp;zcy;&amp;acy;&amp;pcy;&amp;rcy;&amp;ocy;&amp;scy;&amp;ucy; &amp;pcy;&amp;ocy;&amp;dcy;&amp;vcy;&amp;icy;&amp;zhcy;&amp;ncy;&amp;ocy;&amp;scy;&amp;tcy;&amp;softcy; &amp;pcy;&amp;ocy;&amp;zcy;&amp;vcy;&amp;ocy;&amp;ncy;&amp;ocy;&amp;chcy;&amp;ncy;&amp;icy;&amp;kcy;&amp;acy; &amp;vcy; &amp;bcy;&amp;ocy;&amp;kcy;"/>
          <p:cNvPicPr>
            <a:picLocks noChangeAspect="1" noChangeArrowheads="1"/>
          </p:cNvPicPr>
          <p:nvPr/>
        </p:nvPicPr>
        <p:blipFill rotWithShape="1">
          <a:blip r:embed="rId2"/>
          <a:srcRect t="16099"/>
          <a:stretch/>
        </p:blipFill>
        <p:spPr bwMode="auto">
          <a:xfrm>
            <a:off x="142844" y="1556792"/>
            <a:ext cx="3349036" cy="2350611"/>
          </a:xfrm>
          <a:prstGeom prst="rect">
            <a:avLst/>
          </a:prstGeom>
          <a:noFill/>
        </p:spPr>
      </p:pic>
      <p:pic>
        <p:nvPicPr>
          <p:cNvPr id="63492" name="Picture 4" descr="&amp;Pcy;&amp;ocy;&amp;khcy;&amp;ocy;&amp;zhcy;&amp;iecy;&amp;iecy; &amp;icy;&amp;zcy;&amp;ocy;&amp;bcy;&amp;rcy;&amp;acy;&amp;zhcy;&amp;iecy;&amp;ncy;&amp;icy;&amp;iecy;"/>
          <p:cNvPicPr>
            <a:picLocks noChangeAspect="1" noChangeArrowheads="1"/>
          </p:cNvPicPr>
          <p:nvPr/>
        </p:nvPicPr>
        <p:blipFill rotWithShape="1">
          <a:blip r:embed="rId3"/>
          <a:srcRect b="15696"/>
          <a:stretch/>
        </p:blipFill>
        <p:spPr bwMode="auto">
          <a:xfrm>
            <a:off x="4788023" y="4080489"/>
            <a:ext cx="4258251" cy="2654049"/>
          </a:xfrm>
          <a:prstGeom prst="rect">
            <a:avLst/>
          </a:prstGeom>
          <a:noFill/>
        </p:spPr>
      </p:pic>
      <p:pic>
        <p:nvPicPr>
          <p:cNvPr id="63494" name="Picture 6" descr="&amp;Pcy;&amp;ocy;&amp;khcy;&amp;ocy;&amp;zhcy;&amp;iecy;&amp;iecy; &amp;icy;&amp;zcy;&amp;ocy;&amp;bcy;&amp;rcy;&amp;acy;&amp;zhcy;&amp;iecy;&amp;ncy;&amp;icy;&amp;iecy;"/>
          <p:cNvPicPr>
            <a:picLocks noChangeAspect="1" noChangeArrowheads="1"/>
          </p:cNvPicPr>
          <p:nvPr/>
        </p:nvPicPr>
        <p:blipFill>
          <a:blip r:embed="rId4"/>
          <a:srcRect/>
          <a:stretch>
            <a:fillRect/>
          </a:stretch>
        </p:blipFill>
        <p:spPr bwMode="auto">
          <a:xfrm>
            <a:off x="142844" y="4001074"/>
            <a:ext cx="4143404" cy="2755622"/>
          </a:xfrm>
          <a:prstGeom prst="rect">
            <a:avLst/>
          </a:prstGeom>
          <a:noFill/>
        </p:spPr>
      </p:pic>
      <p:pic>
        <p:nvPicPr>
          <p:cNvPr id="63496" name="Picture 8" descr="&amp;Pcy;&amp;ocy;&amp;khcy;&amp;ocy;&amp;zhcy;&amp;iecy;&amp;iecy; &amp;icy;&amp;zcy;&amp;ocy;&amp;bcy;&amp;rcy;&amp;acy;&amp;zhcy;&amp;iecy;&amp;ncy;&amp;icy;&amp;iecy;"/>
          <p:cNvPicPr>
            <a:picLocks noChangeAspect="1" noChangeArrowheads="1"/>
          </p:cNvPicPr>
          <p:nvPr/>
        </p:nvPicPr>
        <p:blipFill>
          <a:blip r:embed="rId5"/>
          <a:srcRect/>
          <a:stretch>
            <a:fillRect/>
          </a:stretch>
        </p:blipFill>
        <p:spPr bwMode="auto">
          <a:xfrm>
            <a:off x="5557292" y="1556792"/>
            <a:ext cx="3491552" cy="2444282"/>
          </a:xfrm>
          <a:prstGeom prst="rect">
            <a:avLst/>
          </a:prstGeom>
          <a:noFill/>
        </p:spPr>
      </p:pic>
      <p:sp>
        <p:nvSpPr>
          <p:cNvPr id="7" name="Заголовок 6"/>
          <p:cNvSpPr>
            <a:spLocks noGrp="1"/>
          </p:cNvSpPr>
          <p:nvPr>
            <p:ph type="title"/>
          </p:nvPr>
        </p:nvSpPr>
        <p:spPr>
          <a:xfrm>
            <a:off x="0" y="260648"/>
            <a:ext cx="9144000" cy="776310"/>
          </a:xfrm>
        </p:spPr>
        <p:txBody>
          <a:bodyPr>
            <a:noAutofit/>
          </a:bodyPr>
          <a:lstStyle/>
          <a:p>
            <a:pPr algn="ctr"/>
            <a:r>
              <a:rPr lang="uk-UA" sz="4000" b="1" dirty="0" smtClean="0"/>
              <a:t>Спеціальні вправи при поперековому остеохондрозі системи </a:t>
            </a:r>
            <a:r>
              <a:rPr lang="uk-UA" sz="4000" b="1" dirty="0" err="1" smtClean="0"/>
              <a:t>Бубновського</a:t>
            </a:r>
            <a:endParaRPr lang="uk-UA" sz="4000" b="1" dirty="0"/>
          </a:p>
        </p:txBody>
      </p:sp>
      <p:pic>
        <p:nvPicPr>
          <p:cNvPr id="23554" name="Picture 2" descr="Оздоровление суставов и позвоночника по Бубновскому, гимнастика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99792" y="2002403"/>
            <a:ext cx="2857500" cy="1905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Лечение спины и коррекция осанки: вытяжение позвоночника, массаж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848" y="68197"/>
            <a:ext cx="5857875" cy="4048125"/>
          </a:xfrm>
          <a:prstGeom prst="rect">
            <a:avLst/>
          </a:prstGeom>
          <a:noFill/>
          <a:extLst>
            <a:ext uri="{909E8E84-426E-40DD-AFC4-6F175D3DCCD1}">
              <a14:hiddenFill xmlns:a14="http://schemas.microsoft.com/office/drawing/2010/main">
                <a:solidFill>
                  <a:srgbClr val="FFFFFF"/>
                </a:solidFill>
              </a14:hiddenFill>
            </a:ext>
          </a:extLst>
        </p:spPr>
      </p:pic>
      <p:pic>
        <p:nvPicPr>
          <p:cNvPr id="24578" name="Picture 2" descr="Лечение позвоночника и суставов по методике Бубновского - зарядка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251" y="68197"/>
            <a:ext cx="3072309" cy="2208675"/>
          </a:xfrm>
          <a:prstGeom prst="rect">
            <a:avLst/>
          </a:prstGeom>
          <a:noFill/>
          <a:extLst>
            <a:ext uri="{909E8E84-426E-40DD-AFC4-6F175D3DCCD1}">
              <a14:hiddenFill xmlns:a14="http://schemas.microsoft.com/office/drawing/2010/main">
                <a:solidFill>
                  <a:srgbClr val="FFFFFF"/>
                </a:solidFill>
              </a14:hiddenFill>
            </a:ext>
          </a:extLst>
        </p:spPr>
      </p:pic>
      <p:pic>
        <p:nvPicPr>
          <p:cNvPr id="24580" name="Picture 4" descr="Кинезитерапия в Тольятти - лечение по методу доктора Бубновского"/>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251" y="2311442"/>
            <a:ext cx="3072309" cy="4429926"/>
          </a:xfrm>
          <a:prstGeom prst="rect">
            <a:avLst/>
          </a:prstGeom>
          <a:noFill/>
          <a:extLst>
            <a:ext uri="{909E8E84-426E-40DD-AFC4-6F175D3DCCD1}">
              <a14:hiddenFill xmlns:a14="http://schemas.microsoft.com/office/drawing/2010/main">
                <a:solidFill>
                  <a:srgbClr val="FFFFFF"/>
                </a:solidFill>
              </a14:hiddenFill>
            </a:ext>
          </a:extLst>
        </p:spPr>
      </p:pic>
      <p:pic>
        <p:nvPicPr>
          <p:cNvPr id="24582" name="Picture 6" descr="Здоров тот, кто в движении - MySlo.r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8167" y="4124581"/>
            <a:ext cx="3956121" cy="2616788"/>
          </a:xfrm>
          <a:prstGeom prst="rect">
            <a:avLst/>
          </a:prstGeom>
          <a:noFill/>
          <a:extLst>
            <a:ext uri="{909E8E84-426E-40DD-AFC4-6F175D3DCCD1}">
              <a14:hiddenFill xmlns:a14="http://schemas.microsoft.com/office/drawing/2010/main">
                <a:solidFill>
                  <a:srgbClr val="FFFFFF"/>
                </a:solidFill>
              </a14:hiddenFill>
            </a:ext>
          </a:extLst>
        </p:spPr>
      </p:pic>
      <p:pic>
        <p:nvPicPr>
          <p:cNvPr id="24586" name="Picture 10" descr="Боли в спине. Лечение – 5 упражнений от Бубновского. Упражнения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0192" y="4124582"/>
            <a:ext cx="2761531" cy="26167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205692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28600"/>
            <a:ext cx="9144000" cy="990600"/>
          </a:xfrm>
        </p:spPr>
        <p:txBody>
          <a:bodyPr>
            <a:normAutofit fontScale="90000"/>
          </a:bodyPr>
          <a:lstStyle/>
          <a:p>
            <a:r>
              <a:rPr lang="uk-UA" b="1" dirty="0" smtClean="0"/>
              <a:t>Лікувальне плавання при остеохондрозі</a:t>
            </a:r>
            <a:endParaRPr lang="ru-RU" b="1" dirty="0"/>
          </a:p>
        </p:txBody>
      </p:sp>
      <p:pic>
        <p:nvPicPr>
          <p:cNvPr id="2050" name="Picture 2" descr="Плавание при сколиозе 1-4 степени"/>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3717032"/>
            <a:ext cx="4248472" cy="301109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Как правильно плавать на спине при остеохондрозе - evroterm32.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1731336"/>
            <a:ext cx="3744416" cy="180497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Плавание при остеохондрозе – панацея или самообман?"/>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9992" y="3717032"/>
            <a:ext cx="4536505" cy="301109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Сайт о плавании: Плавание для лечения грыжи межпозвоночных дисков"/>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903" y="1726560"/>
            <a:ext cx="4876800" cy="1809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911744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28600"/>
            <a:ext cx="9144000" cy="990600"/>
          </a:xfrm>
        </p:spPr>
        <p:txBody>
          <a:bodyPr>
            <a:normAutofit/>
          </a:bodyPr>
          <a:lstStyle/>
          <a:p>
            <a:pPr algn="ctr"/>
            <a:r>
              <a:rPr lang="uk-UA" sz="4800" b="1" dirty="0" smtClean="0"/>
              <a:t>Вправи на силових тренажерах</a:t>
            </a:r>
            <a:endParaRPr lang="ru-RU" sz="4800" b="1" dirty="0"/>
          </a:p>
        </p:txBody>
      </p:sp>
      <p:pic>
        <p:nvPicPr>
          <p:cNvPr id="32778" name="Picture 10" descr="Кинезитерапия при артрозе"/>
          <p:cNvPicPr>
            <a:picLocks noChangeAspect="1" noChangeArrowheads="1"/>
          </p:cNvPicPr>
          <p:nvPr/>
        </p:nvPicPr>
        <p:blipFill rotWithShape="1">
          <a:blip r:embed="rId2">
            <a:extLst>
              <a:ext uri="{28A0092B-C50C-407E-A947-70E740481C1C}">
                <a14:useLocalDpi xmlns:a14="http://schemas.microsoft.com/office/drawing/2010/main" val="0"/>
              </a:ext>
            </a:extLst>
          </a:blip>
          <a:srcRect l="1848" t="15892" r="17964" b="4220"/>
          <a:stretch/>
        </p:blipFill>
        <p:spPr bwMode="auto">
          <a:xfrm>
            <a:off x="36367" y="3933056"/>
            <a:ext cx="3887561" cy="2865512"/>
          </a:xfrm>
          <a:prstGeom prst="rect">
            <a:avLst/>
          </a:prstGeom>
          <a:noFill/>
          <a:extLst>
            <a:ext uri="{909E8E84-426E-40DD-AFC4-6F175D3DCCD1}">
              <a14:hiddenFill xmlns:a14="http://schemas.microsoft.com/office/drawing/2010/main">
                <a:solidFill>
                  <a:srgbClr val="FFFFFF"/>
                </a:solidFill>
              </a14:hiddenFill>
            </a:ext>
          </a:extLst>
        </p:spPr>
      </p:pic>
      <p:pic>
        <p:nvPicPr>
          <p:cNvPr id="32770" name="Picture 2" descr="Восстановление позвоночника в теренажерном зале | Позвоночник.or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49912"/>
            <a:ext cx="2808312" cy="2392942"/>
          </a:xfrm>
          <a:prstGeom prst="rect">
            <a:avLst/>
          </a:prstGeom>
          <a:noFill/>
          <a:extLst>
            <a:ext uri="{909E8E84-426E-40DD-AFC4-6F175D3DCCD1}">
              <a14:hiddenFill xmlns:a14="http://schemas.microsoft.com/office/drawing/2010/main">
                <a:solidFill>
                  <a:srgbClr val="FFFFFF"/>
                </a:solidFill>
              </a14:hiddenFill>
            </a:ext>
          </a:extLst>
        </p:spPr>
      </p:pic>
      <p:pic>
        <p:nvPicPr>
          <p:cNvPr id="32772" name="Picture 4" descr="Какие бывают тренажеры для позвоночника и мышц спины?"/>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4008" y="3140968"/>
            <a:ext cx="4478578" cy="3698104"/>
          </a:xfrm>
          <a:prstGeom prst="rect">
            <a:avLst/>
          </a:prstGeom>
          <a:noFill/>
          <a:extLst>
            <a:ext uri="{909E8E84-426E-40DD-AFC4-6F175D3DCCD1}">
              <a14:hiddenFill xmlns:a14="http://schemas.microsoft.com/office/drawing/2010/main">
                <a:solidFill>
                  <a:srgbClr val="FFFFFF"/>
                </a:solidFill>
              </a14:hiddenFill>
            </a:ext>
          </a:extLst>
        </p:spPr>
      </p:pic>
      <p:pic>
        <p:nvPicPr>
          <p:cNvPr id="32782" name="Picture 14" descr="Самые эффективные тренажеры для занятий в спортзале ⋆ Russian ..."/>
          <p:cNvPicPr>
            <a:picLocks noChangeAspect="1" noChangeArrowheads="1"/>
          </p:cNvPicPr>
          <p:nvPr/>
        </p:nvPicPr>
        <p:blipFill rotWithShape="1">
          <a:blip r:embed="rId5">
            <a:extLst>
              <a:ext uri="{28A0092B-C50C-407E-A947-70E740481C1C}">
                <a14:useLocalDpi xmlns:a14="http://schemas.microsoft.com/office/drawing/2010/main" val="0"/>
              </a:ext>
            </a:extLst>
          </a:blip>
          <a:srcRect l="5165" t="17005" r="10241" b="12445"/>
          <a:stretch/>
        </p:blipFill>
        <p:spPr bwMode="auto">
          <a:xfrm>
            <a:off x="3131840" y="1540114"/>
            <a:ext cx="4320480" cy="2371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274839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4" name="Picture 4" descr="http://vashaspina.ru/wp-content/uploads/2013/01/%D1%83%D0%BF%D1%80%D0%B0%D0%B6%D0%BD%D0%B5%D0%BD%D0%B8%D1%8F-%D0%BF%D1%80%D0%B8-%D0%B3%D1%80%D1%8B%D0%B6%D0%B5-%D0%BF%D0%BE%D0%B7%D0%B2%D0%BE%D0%BD%D0%BE%D1%87%D0%BD%D0%B8%D0%BA%D0%B0.jpg"/>
          <p:cNvPicPr>
            <a:picLocks noChangeAspect="1" noChangeArrowheads="1"/>
          </p:cNvPicPr>
          <p:nvPr/>
        </p:nvPicPr>
        <p:blipFill rotWithShape="1">
          <a:blip r:embed="rId2" cstate="print"/>
          <a:srcRect b="18802"/>
          <a:stretch/>
        </p:blipFill>
        <p:spPr bwMode="auto">
          <a:xfrm>
            <a:off x="539552" y="1550149"/>
            <a:ext cx="3930230" cy="2323311"/>
          </a:xfrm>
          <a:prstGeom prst="rect">
            <a:avLst/>
          </a:prstGeom>
          <a:noFill/>
        </p:spPr>
      </p:pic>
      <p:pic>
        <p:nvPicPr>
          <p:cNvPr id="10242" name="Picture 2" descr="&amp;Pcy;&amp;ocy;&amp;khcy;&amp;ocy;&amp;zhcy;&amp;iecy;&amp;iecy; &amp;icy;&amp;zcy;&amp;ocy;&amp;bcy;&amp;rcy;&amp;acy;&amp;zhcy;&amp;iecy;&amp;ncy;&amp;icy;&amp;iecy;"/>
          <p:cNvPicPr>
            <a:picLocks noChangeAspect="1" noChangeArrowheads="1"/>
          </p:cNvPicPr>
          <p:nvPr/>
        </p:nvPicPr>
        <p:blipFill rotWithShape="1">
          <a:blip r:embed="rId3"/>
          <a:srcRect t="9416"/>
          <a:stretch/>
        </p:blipFill>
        <p:spPr bwMode="auto">
          <a:xfrm>
            <a:off x="35496" y="3944470"/>
            <a:ext cx="4824536" cy="2880737"/>
          </a:xfrm>
          <a:prstGeom prst="rect">
            <a:avLst/>
          </a:prstGeom>
          <a:noFill/>
        </p:spPr>
      </p:pic>
      <p:sp>
        <p:nvSpPr>
          <p:cNvPr id="2" name="Заголовок 1"/>
          <p:cNvSpPr>
            <a:spLocks noGrp="1"/>
          </p:cNvSpPr>
          <p:nvPr>
            <p:ph type="title"/>
          </p:nvPr>
        </p:nvSpPr>
        <p:spPr>
          <a:xfrm>
            <a:off x="-1" y="228600"/>
            <a:ext cx="9106145" cy="990600"/>
          </a:xfrm>
        </p:spPr>
        <p:txBody>
          <a:bodyPr>
            <a:normAutofit/>
          </a:bodyPr>
          <a:lstStyle/>
          <a:p>
            <a:pPr algn="ctr"/>
            <a:r>
              <a:rPr lang="uk-UA" b="1" dirty="0" smtClean="0"/>
              <a:t>Вправи на </a:t>
            </a:r>
            <a:r>
              <a:rPr lang="uk-UA" b="1" dirty="0" err="1" smtClean="0"/>
              <a:t>профілакторі</a:t>
            </a:r>
            <a:r>
              <a:rPr lang="uk-UA" b="1" dirty="0" smtClean="0"/>
              <a:t> </a:t>
            </a:r>
            <a:r>
              <a:rPr lang="uk-UA" b="1" dirty="0" err="1" smtClean="0"/>
              <a:t>Євмінова</a:t>
            </a:r>
            <a:endParaRPr lang="uk-UA" b="1" dirty="0"/>
          </a:p>
        </p:txBody>
      </p:sp>
      <p:pic>
        <p:nvPicPr>
          <p:cNvPr id="30722" name="Picture 2" descr="Комплекс упражнений на доске Евминова | Med-magazin.ua - cеть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4185" y="3944470"/>
            <a:ext cx="4211960" cy="2880885"/>
          </a:xfrm>
          <a:prstGeom prst="rect">
            <a:avLst/>
          </a:prstGeom>
          <a:noFill/>
          <a:extLst>
            <a:ext uri="{909E8E84-426E-40DD-AFC4-6F175D3DCCD1}">
              <a14:hiddenFill xmlns:a14="http://schemas.microsoft.com/office/drawing/2010/main">
                <a:solidFill>
                  <a:srgbClr val="FFFFFF"/>
                </a:solidFill>
              </a14:hiddenFill>
            </a:ext>
          </a:extLst>
        </p:spPr>
      </p:pic>
      <p:pic>
        <p:nvPicPr>
          <p:cNvPr id="30726" name="Picture 6" descr="Упражнения на доске евминова при межпозвоночной грыже: эффект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94185" y="1550146"/>
            <a:ext cx="3900763" cy="232331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uk-UA" b="1" dirty="0" smtClean="0"/>
              <a:t>Стадії </a:t>
            </a:r>
            <a:r>
              <a:rPr lang="ru-RU" b="1" dirty="0" smtClean="0"/>
              <a:t>остеохондрозу</a:t>
            </a:r>
            <a:endParaRPr lang="ru-RU" b="1" dirty="0"/>
          </a:p>
        </p:txBody>
      </p:sp>
      <p:pic>
        <p:nvPicPr>
          <p:cNvPr id="51202" name="Picture 2" descr="&amp;Kcy;&amp;acy;&amp;rcy;&amp;tcy;&amp;icy;&amp;ncy;&amp;kcy;&amp;icy; &amp;pcy;&amp;ocy; &amp;zcy;&amp;acy;&amp;pcy;&amp;rcy;&amp;ocy;&amp;scy;&amp;ucy; &amp;shcy;&amp;iecy;&amp;jcy;&amp;ncy;&amp;ycy;&amp;jcy; &amp;ocy;&amp;scy;&amp;tcy;&amp;iecy;&amp;ocy;&amp;khcy;&amp;ocy;&amp;ncy;&amp;dcy;&amp;rcy;&amp;ocy;&amp;zcy; &amp;gcy;&amp;rcy;&amp;ycy;&amp;zhcy;&amp;acy;"/>
          <p:cNvPicPr>
            <a:picLocks noChangeAspect="1" noChangeArrowheads="1"/>
          </p:cNvPicPr>
          <p:nvPr/>
        </p:nvPicPr>
        <p:blipFill>
          <a:blip r:embed="rId2"/>
          <a:srcRect/>
          <a:stretch>
            <a:fillRect/>
          </a:stretch>
        </p:blipFill>
        <p:spPr bwMode="auto">
          <a:xfrm>
            <a:off x="-3227" y="1687408"/>
            <a:ext cx="5148064" cy="2821712"/>
          </a:xfrm>
          <a:prstGeom prst="rect">
            <a:avLst/>
          </a:prstGeom>
          <a:noFill/>
        </p:spPr>
      </p:pic>
      <p:pic>
        <p:nvPicPr>
          <p:cNvPr id="1026" name="Picture 2" descr="Картинки по запросу Рисунок 1.5 Стадії формування грижі 26 Рисунок 1.6 Вид здорового диску та при грижі між хребцевого диска."/>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8" y="4652108"/>
            <a:ext cx="5151291" cy="2031859"/>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5148064" y="1667209"/>
            <a:ext cx="3995937" cy="5016758"/>
          </a:xfrm>
          <a:prstGeom prst="rect">
            <a:avLst/>
          </a:prstGeom>
          <a:solidFill>
            <a:schemeClr val="bg2"/>
          </a:solidFill>
        </p:spPr>
        <p:txBody>
          <a:bodyPr wrap="square">
            <a:spAutoFit/>
          </a:bodyPr>
          <a:lstStyle/>
          <a:p>
            <a:r>
              <a:rPr lang="uk-UA" sz="2000" b="1" dirty="0"/>
              <a:t>3. </a:t>
            </a:r>
            <a:r>
              <a:rPr lang="uk-UA" sz="2000" b="1" i="1" dirty="0"/>
              <a:t>Третій етап розвитку остеохондрозу.</a:t>
            </a:r>
            <a:r>
              <a:rPr lang="uk-UA" sz="2000" b="1" dirty="0"/>
              <a:t> </a:t>
            </a:r>
            <a:r>
              <a:rPr lang="uk-UA" sz="2000" dirty="0"/>
              <a:t>У цей період відбуваються найбільш виражені морфологічні зміни, які стосуються насамперед самих </a:t>
            </a:r>
            <a:r>
              <a:rPr lang="uk-UA" sz="2000" dirty="0" err="1"/>
              <a:t>міжхребцевих</a:t>
            </a:r>
            <a:r>
              <a:rPr lang="uk-UA" sz="2000" dirty="0"/>
              <a:t> дисків: формуються </a:t>
            </a:r>
            <a:r>
              <a:rPr lang="uk-UA" sz="2000" dirty="0" err="1"/>
              <a:t>протрузії</a:t>
            </a:r>
            <a:r>
              <a:rPr lang="uk-UA" sz="2000" dirty="0"/>
              <a:t>, тобто зсув дисків без проривання фіброзного кільця і </a:t>
            </a:r>
            <a:r>
              <a:rPr lang="uk-UA" sz="2000" dirty="0" err="1"/>
              <a:t>пролапс</a:t>
            </a:r>
            <a:r>
              <a:rPr lang="uk-UA" sz="2000" dirty="0"/>
              <a:t>, коли прорив фіброзного кільця супроводжується виходом частини </a:t>
            </a:r>
            <a:r>
              <a:rPr lang="uk-UA" sz="2000" dirty="0" err="1"/>
              <a:t>пульпозного</a:t>
            </a:r>
            <a:r>
              <a:rPr lang="uk-UA" sz="2000" dirty="0"/>
              <a:t> ядра за його межі. Страждає і суглобовий апарат ХРС. У </a:t>
            </a:r>
            <a:r>
              <a:rPr lang="uk-UA" sz="2000" dirty="0" err="1"/>
              <a:t>міжхребцевих</a:t>
            </a:r>
            <a:r>
              <a:rPr lang="uk-UA" sz="2000" dirty="0"/>
              <a:t> суглобах виникають підвивихи, а в місцях найбільшого навантаження формуються спондилоартрози.</a:t>
            </a:r>
            <a:endParaRPr lang="ru-RU" sz="2000"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ctr"/>
            <a:r>
              <a:rPr lang="uk-UA" sz="6000" b="1" dirty="0" smtClean="0"/>
              <a:t>Циклічні </a:t>
            </a:r>
            <a:r>
              <a:rPr lang="uk-UA" sz="6000" b="1" dirty="0"/>
              <a:t>навантаження</a:t>
            </a:r>
            <a:endParaRPr lang="ru-RU" sz="6000" b="1" dirty="0"/>
          </a:p>
        </p:txBody>
      </p:sp>
      <p:pic>
        <p:nvPicPr>
          <p:cNvPr id="33794" name="Picture 2" descr="Полезна ли ходьба при остеохондрозе - польза, последствия ..."/>
          <p:cNvPicPr>
            <a:picLocks noChangeAspect="1" noChangeArrowheads="1"/>
          </p:cNvPicPr>
          <p:nvPr/>
        </p:nvPicPr>
        <p:blipFill rotWithShape="1">
          <a:blip r:embed="rId2">
            <a:extLst>
              <a:ext uri="{28A0092B-C50C-407E-A947-70E740481C1C}">
                <a14:useLocalDpi xmlns:a14="http://schemas.microsoft.com/office/drawing/2010/main" val="0"/>
              </a:ext>
            </a:extLst>
          </a:blip>
          <a:srcRect l="10977" t="15521" r="15053"/>
          <a:stretch/>
        </p:blipFill>
        <p:spPr bwMode="auto">
          <a:xfrm>
            <a:off x="107505" y="1556792"/>
            <a:ext cx="4464496" cy="3816424"/>
          </a:xfrm>
          <a:prstGeom prst="rect">
            <a:avLst/>
          </a:prstGeom>
          <a:noFill/>
          <a:extLst>
            <a:ext uri="{909E8E84-426E-40DD-AFC4-6F175D3DCCD1}">
              <a14:hiddenFill xmlns:a14="http://schemas.microsoft.com/office/drawing/2010/main">
                <a:solidFill>
                  <a:srgbClr val="FFFFFF"/>
                </a:solidFill>
              </a14:hiddenFill>
            </a:ext>
          </a:extLst>
        </p:spPr>
      </p:pic>
      <p:pic>
        <p:nvPicPr>
          <p:cNvPr id="33796" name="Picture 4" descr="Лыжи беговые | Passion.r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2900" y="3356992"/>
            <a:ext cx="4425153" cy="339162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723733" y="5548063"/>
            <a:ext cx="3232039" cy="461665"/>
          </a:xfrm>
          <a:prstGeom prst="rect">
            <a:avLst/>
          </a:prstGeom>
        </p:spPr>
        <p:txBody>
          <a:bodyPr wrap="none">
            <a:spAutoFit/>
          </a:bodyPr>
          <a:lstStyle/>
          <a:p>
            <a:r>
              <a:rPr lang="uk-UA" sz="2400" b="1" dirty="0" smtClean="0"/>
              <a:t>Скандинавська ходьба</a:t>
            </a:r>
            <a:endParaRPr lang="ru-RU" sz="2400" b="1" dirty="0"/>
          </a:p>
        </p:txBody>
      </p:sp>
      <p:sp>
        <p:nvSpPr>
          <p:cNvPr id="4" name="Прямоугольник 3"/>
          <p:cNvSpPr/>
          <p:nvPr/>
        </p:nvSpPr>
        <p:spPr>
          <a:xfrm>
            <a:off x="5632038" y="2578856"/>
            <a:ext cx="2459904" cy="461665"/>
          </a:xfrm>
          <a:prstGeom prst="rect">
            <a:avLst/>
          </a:prstGeom>
        </p:spPr>
        <p:txBody>
          <a:bodyPr wrap="none">
            <a:spAutoFit/>
          </a:bodyPr>
          <a:lstStyle/>
          <a:p>
            <a:r>
              <a:rPr lang="uk-UA" sz="2400" b="1" dirty="0" smtClean="0"/>
              <a:t>Ходьба </a:t>
            </a:r>
            <a:r>
              <a:rPr lang="uk-UA" sz="2400" b="1" dirty="0"/>
              <a:t>на лижах</a:t>
            </a:r>
            <a:endParaRPr lang="ru-RU" sz="2400" b="1" dirty="0"/>
          </a:p>
        </p:txBody>
      </p:sp>
    </p:spTree>
    <p:extLst>
      <p:ext uri="{BB962C8B-B14F-4D97-AF65-F5344CB8AC3E}">
        <p14:creationId xmlns:p14="http://schemas.microsoft.com/office/powerpoint/2010/main" val="162466053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descr="&amp;Kcy;&amp;acy;&amp;rcy;&amp;tcy;&amp;icy;&amp;ncy;&amp;kcy;&amp;icy; &amp;pcy;&amp;ocy; &amp;zcy;&amp;acy;&amp;pcy;&amp;rcy;&amp;ocy;&amp;scy;&amp;ucy; &amp;acy;&amp;ncy;&amp;tcy;&amp;rcy;&amp;ocy;&amp;pcy;&amp;ocy;&amp;mcy;&amp;iecy;&amp;tcy;&amp;rcy;&amp;icy;&amp;yacy; &amp;chcy;&amp;iecy;&amp;lcy;&amp;ocy;&amp;vcy;&amp;iecy;&amp;kcy;&amp;acy; &amp;kcy;&amp;acy;&amp;rcy;&amp;tcy;&amp;icy;&amp;ncy;&amp;kcy;&amp;icy; &amp;scy; &amp;pcy;&amp;rcy;&amp;ocy;&amp;zcy;&amp;rcy;&amp;acy;&amp;chcy;&amp;ncy;&amp;ycy;&amp;mcy; &amp;fcy;&amp;ocy;&amp;ncy;&amp;ocy;&amp;mcy;"/>
          <p:cNvPicPr/>
          <p:nvPr/>
        </p:nvPicPr>
        <p:blipFill>
          <a:blip r:embed="rId2"/>
          <a:srcRect/>
          <a:stretch>
            <a:fillRect/>
          </a:stretch>
        </p:blipFill>
        <p:spPr bwMode="auto">
          <a:xfrm>
            <a:off x="0" y="4214818"/>
            <a:ext cx="4500562" cy="2643182"/>
          </a:xfrm>
          <a:prstGeom prst="rect">
            <a:avLst/>
          </a:prstGeom>
          <a:noFill/>
          <a:ln w="9525">
            <a:noFill/>
            <a:miter lim="800000"/>
            <a:headEnd/>
            <a:tailEnd/>
          </a:ln>
        </p:spPr>
      </p:pic>
      <p:pic>
        <p:nvPicPr>
          <p:cNvPr id="13" name="Picture 5" descr="&amp;Kcy;&amp;acy;&amp;rcy;&amp;tcy;&amp;icy;&amp;ncy;&amp;kcy;&amp;icy; &amp;pcy;&amp;ocy; &amp;zcy;&amp;acy;&amp;pcy;&amp;rcy;&amp;ocy;&amp;scy;&amp;ucy; &amp;pcy;&amp;icy;&amp;lcy;&amp;acy;&amp;tcy;&amp;iecy;&amp;scy; &amp;acy;&amp;ncy;&amp;icy;&amp;mcy;&amp;acy;&amp;tscy;&amp;icy;&amp;ocy;&amp;ncy;&amp;ncy;&amp;ycy;&amp;iecy; &amp;kcy;&amp;acy;&amp;rcy;&amp;tcy;&amp;icy;&amp;ncy;&amp;kcy;&amp;icy;"/>
          <p:cNvPicPr>
            <a:picLocks noChangeAspect="1" noChangeArrowheads="1"/>
          </p:cNvPicPr>
          <p:nvPr/>
        </p:nvPicPr>
        <p:blipFill>
          <a:blip r:embed="rId3"/>
          <a:srcRect/>
          <a:stretch>
            <a:fillRect/>
          </a:stretch>
        </p:blipFill>
        <p:spPr bwMode="auto">
          <a:xfrm>
            <a:off x="5788726" y="3861048"/>
            <a:ext cx="3355274" cy="2994176"/>
          </a:xfrm>
          <a:prstGeom prst="rect">
            <a:avLst/>
          </a:prstGeom>
          <a:noFill/>
        </p:spPr>
      </p:pic>
      <p:sp>
        <p:nvSpPr>
          <p:cNvPr id="13322" name="AutoShape 10" descr="&amp;Pcy;&amp;ocy;&amp;khcy;&amp;ocy;&amp;zhcy;&amp;iecy;&amp;iecy; &amp;icy;&amp;zcy;&amp;ocy;&amp;bcy;&amp;rcy;&amp;acy;&amp;zhcy;&amp;iecy;&amp;ncy;&amp;icy;&amp;iecy;"/>
          <p:cNvSpPr>
            <a:spLocks noChangeAspect="1" noChangeArrowheads="1"/>
          </p:cNvSpPr>
          <p:nvPr/>
        </p:nvSpPr>
        <p:spPr bwMode="auto">
          <a:xfrm>
            <a:off x="155575" y="-2338388"/>
            <a:ext cx="4876800" cy="4876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3324" name="AutoShape 12" descr="&amp;Pcy;&amp;ocy;&amp;khcy;&amp;ocy;&amp;zhcy;&amp;iecy;&amp;iecy; &amp;icy;&amp;zcy;&amp;ocy;&amp;bcy;&amp;rcy;&amp;acy;&amp;zhcy;&amp;iecy;&amp;ncy;&amp;icy;&amp;iecy;"/>
          <p:cNvSpPr>
            <a:spLocks noChangeAspect="1" noChangeArrowheads="1"/>
          </p:cNvSpPr>
          <p:nvPr/>
        </p:nvSpPr>
        <p:spPr bwMode="auto">
          <a:xfrm>
            <a:off x="155575" y="-2338388"/>
            <a:ext cx="4876800" cy="4876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1" name="Заголовок 1"/>
          <p:cNvSpPr>
            <a:spLocks noGrp="1"/>
          </p:cNvSpPr>
          <p:nvPr>
            <p:ph type="title"/>
          </p:nvPr>
        </p:nvSpPr>
        <p:spPr>
          <a:xfrm>
            <a:off x="0" y="228600"/>
            <a:ext cx="9144000" cy="990600"/>
          </a:xfrm>
        </p:spPr>
        <p:txBody>
          <a:bodyPr>
            <a:normAutofit/>
          </a:bodyPr>
          <a:lstStyle/>
          <a:p>
            <a:pPr algn="ctr"/>
            <a:r>
              <a:rPr lang="uk-UA" sz="3600" b="1" dirty="0" err="1" smtClean="0"/>
              <a:t>Пілатес</a:t>
            </a:r>
            <a:r>
              <a:rPr lang="uk-UA" sz="3600" b="1" dirty="0" smtClean="0"/>
              <a:t> при поперековому остеохондрозі</a:t>
            </a:r>
            <a:endParaRPr lang="ru-RU" sz="3600" b="1" dirty="0"/>
          </a:p>
        </p:txBody>
      </p:sp>
      <p:pic>
        <p:nvPicPr>
          <p:cNvPr id="2" name="Picture 2" descr="&amp;Kcy;&amp;acy;&amp;rcy;&amp;tcy;&amp;icy;&amp;ncy;&amp;kcy;&amp;icy; &amp;pcy;&amp;ocy; &amp;zcy;&amp;acy;&amp;pcy;&amp;rcy;&amp;ocy;&amp;scy;&amp;ucy; &amp;pcy;&amp;icy;&amp;lcy;&amp;acy;&amp;tcy;&amp;iecy;&amp;scy; &amp;acy;&amp;ncy;&amp;icy;&amp;mcy;&amp;acy;&amp;tscy;&amp;icy;&amp;ocy;&amp;ncy;&amp;ncy;&amp;ycy;&amp;iecy; &amp;kcy;&amp;acy;&amp;rcy;&amp;tcy;&amp;icy;&amp;ncy;&amp;kcy;&amp;icy;"/>
          <p:cNvPicPr>
            <a:picLocks noChangeAspect="1" noChangeArrowheads="1" noCrop="1"/>
          </p:cNvPicPr>
          <p:nvPr/>
        </p:nvPicPr>
        <p:blipFill>
          <a:blip r:embed="rId4"/>
          <a:srcRect/>
          <a:stretch>
            <a:fillRect/>
          </a:stretch>
        </p:blipFill>
        <p:spPr bwMode="auto">
          <a:xfrm>
            <a:off x="3275856" y="2852936"/>
            <a:ext cx="3370126" cy="3155812"/>
          </a:xfrm>
          <a:prstGeom prst="rect">
            <a:avLst/>
          </a:prstGeom>
          <a:noFill/>
        </p:spPr>
      </p:pic>
      <p:pic>
        <p:nvPicPr>
          <p:cNvPr id="14" name="Picture 19" descr="&amp;Pcy;&amp;ocy;&amp;khcy;&amp;ocy;&amp;zhcy;&amp;iecy;&amp;iecy; &amp;icy;&amp;zcy;&amp;ocy;&amp;bcy;&amp;rcy;&amp;acy;&amp;zhcy;&amp;iecy;&amp;ncy;&amp;icy;&amp;iecy;"/>
          <p:cNvPicPr>
            <a:picLocks noChangeAspect="1" noChangeArrowheads="1"/>
          </p:cNvPicPr>
          <p:nvPr/>
        </p:nvPicPr>
        <p:blipFill>
          <a:blip r:embed="rId5"/>
          <a:srcRect/>
          <a:stretch>
            <a:fillRect/>
          </a:stretch>
        </p:blipFill>
        <p:spPr bwMode="auto">
          <a:xfrm>
            <a:off x="-41328" y="1522915"/>
            <a:ext cx="3234854" cy="1762069"/>
          </a:xfrm>
          <a:prstGeom prst="rect">
            <a:avLst/>
          </a:prstGeom>
          <a:noFill/>
        </p:spPr>
      </p:pic>
      <p:pic>
        <p:nvPicPr>
          <p:cNvPr id="4" name="Picture 4" descr="&amp;Pcy;&amp;ocy;&amp;khcy;&amp;ocy;&amp;zhcy;&amp;iecy;&amp;iecy; &amp;icy;&amp;zcy;&amp;ocy;&amp;bcy;&amp;rcy;&amp;acy;&amp;zhcy;&amp;iecy;&amp;ncy;&amp;icy;&amp;iecy;"/>
          <p:cNvPicPr>
            <a:picLocks noChangeAspect="1" noChangeArrowheads="1"/>
          </p:cNvPicPr>
          <p:nvPr/>
        </p:nvPicPr>
        <p:blipFill>
          <a:blip r:embed="rId6"/>
          <a:srcRect/>
          <a:stretch>
            <a:fillRect/>
          </a:stretch>
        </p:blipFill>
        <p:spPr bwMode="auto">
          <a:xfrm>
            <a:off x="755576" y="1988840"/>
            <a:ext cx="2786050" cy="2792352"/>
          </a:xfrm>
          <a:prstGeom prst="rect">
            <a:avLst/>
          </a:prstGeom>
          <a:noFill/>
        </p:spPr>
      </p:pic>
      <p:pic>
        <p:nvPicPr>
          <p:cNvPr id="12" name="Picture 17" descr="&amp;Pcy;&amp;ocy;&amp;khcy;&amp;ocy;&amp;zhcy;&amp;iecy;&amp;iecy; &amp;icy;&amp;zcy;&amp;ocy;&amp;bcy;&amp;rcy;&amp;acy;&amp;zhcy;&amp;iecy;&amp;ncy;&amp;icy;&amp;iecy;"/>
          <p:cNvPicPr>
            <a:picLocks noChangeAspect="1" noChangeArrowheads="1"/>
          </p:cNvPicPr>
          <p:nvPr/>
        </p:nvPicPr>
        <p:blipFill>
          <a:blip r:embed="rId7"/>
          <a:srcRect/>
          <a:stretch>
            <a:fillRect/>
          </a:stretch>
        </p:blipFill>
        <p:spPr bwMode="auto">
          <a:xfrm>
            <a:off x="3275856" y="2078849"/>
            <a:ext cx="3096344" cy="1756216"/>
          </a:xfrm>
          <a:prstGeom prst="rect">
            <a:avLst/>
          </a:prstGeom>
          <a:noFill/>
        </p:spPr>
      </p:pic>
      <p:pic>
        <p:nvPicPr>
          <p:cNvPr id="15" name="Picture 7" descr="&amp;Pcy;&amp;ocy;&amp;khcy;&amp;ocy;&amp;zhcy;&amp;iecy;&amp;iecy; &amp;icy;&amp;zcy;&amp;ocy;&amp;bcy;&amp;rcy;&amp;acy;&amp;zhcy;&amp;iecy;&amp;ncy;&amp;icy;&amp;iecy;"/>
          <p:cNvPicPr>
            <a:picLocks noChangeAspect="1" noChangeArrowheads="1"/>
          </p:cNvPicPr>
          <p:nvPr/>
        </p:nvPicPr>
        <p:blipFill>
          <a:blip r:embed="rId8"/>
          <a:srcRect/>
          <a:stretch>
            <a:fillRect/>
          </a:stretch>
        </p:blipFill>
        <p:spPr bwMode="auto">
          <a:xfrm>
            <a:off x="5929322" y="1520268"/>
            <a:ext cx="3214678" cy="2071702"/>
          </a:xfrm>
          <a:prstGeom prst="rect">
            <a:avLst/>
          </a:prstGeom>
          <a:noFill/>
        </p:spPr>
      </p:pic>
    </p:spTree>
    <p:extLst>
      <p:ext uri="{BB962C8B-B14F-4D97-AF65-F5344CB8AC3E}">
        <p14:creationId xmlns:p14="http://schemas.microsoft.com/office/powerpoint/2010/main" val="8943037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Лечебная физкультура при остеохондрозе грудного отдел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9279" y="145332"/>
            <a:ext cx="6667500" cy="666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222447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28600"/>
            <a:ext cx="9144000" cy="990600"/>
          </a:xfrm>
        </p:spPr>
        <p:txBody>
          <a:bodyPr>
            <a:normAutofit/>
          </a:bodyPr>
          <a:lstStyle/>
          <a:p>
            <a:pPr algn="ctr"/>
            <a:r>
              <a:rPr lang="uk-UA" sz="3600" b="1" dirty="0" err="1" smtClean="0"/>
              <a:t>Стретчинг</a:t>
            </a:r>
            <a:r>
              <a:rPr lang="uk-UA" sz="3600" b="1" dirty="0" smtClean="0"/>
              <a:t> при поперековому остеохондрозі</a:t>
            </a:r>
            <a:endParaRPr lang="ru-RU" sz="3600" b="1" dirty="0"/>
          </a:p>
        </p:txBody>
      </p:sp>
      <p:pic>
        <p:nvPicPr>
          <p:cNvPr id="25604" name="Picture 4" descr="Комплекс упражнений в тренажерном зале при грыже грудного отдела ..."/>
          <p:cNvPicPr>
            <a:picLocks noChangeAspect="1" noChangeArrowheads="1"/>
          </p:cNvPicPr>
          <p:nvPr/>
        </p:nvPicPr>
        <p:blipFill rotWithShape="1">
          <a:blip r:embed="rId2">
            <a:extLst>
              <a:ext uri="{28A0092B-C50C-407E-A947-70E740481C1C}">
                <a14:useLocalDpi xmlns:a14="http://schemas.microsoft.com/office/drawing/2010/main" val="0"/>
              </a:ext>
            </a:extLst>
          </a:blip>
          <a:srcRect t="34920" b="15542"/>
          <a:stretch/>
        </p:blipFill>
        <p:spPr bwMode="auto">
          <a:xfrm>
            <a:off x="1547664" y="1565756"/>
            <a:ext cx="5872790" cy="2364523"/>
          </a:xfrm>
          <a:prstGeom prst="rect">
            <a:avLst/>
          </a:prstGeom>
          <a:noFill/>
          <a:extLst>
            <a:ext uri="{909E8E84-426E-40DD-AFC4-6F175D3DCCD1}">
              <a14:hiddenFill xmlns:a14="http://schemas.microsoft.com/office/drawing/2010/main">
                <a:solidFill>
                  <a:srgbClr val="FFFFFF"/>
                </a:solidFill>
              </a14:hiddenFill>
            </a:ext>
          </a:extLst>
        </p:spPr>
      </p:pic>
      <p:pic>
        <p:nvPicPr>
          <p:cNvPr id="25608" name="Picture 8" descr="Лига позвоночных. Часть 2-1. Вредные упражнения | Пикабу"/>
          <p:cNvPicPr>
            <a:picLocks noChangeAspect="1" noChangeArrowheads="1"/>
          </p:cNvPicPr>
          <p:nvPr/>
        </p:nvPicPr>
        <p:blipFill rotWithShape="1">
          <a:blip r:embed="rId3">
            <a:extLst>
              <a:ext uri="{28A0092B-C50C-407E-A947-70E740481C1C}">
                <a14:useLocalDpi xmlns:a14="http://schemas.microsoft.com/office/drawing/2010/main" val="0"/>
              </a:ext>
            </a:extLst>
          </a:blip>
          <a:srcRect l="61433" t="13591" b="52061"/>
          <a:stretch/>
        </p:blipFill>
        <p:spPr bwMode="auto">
          <a:xfrm>
            <a:off x="58361" y="4072297"/>
            <a:ext cx="4702043" cy="2751459"/>
          </a:xfrm>
          <a:prstGeom prst="rect">
            <a:avLst/>
          </a:prstGeom>
          <a:noFill/>
          <a:extLst>
            <a:ext uri="{909E8E84-426E-40DD-AFC4-6F175D3DCCD1}">
              <a14:hiddenFill xmlns:a14="http://schemas.microsoft.com/office/drawing/2010/main">
                <a:solidFill>
                  <a:srgbClr val="FFFFFF"/>
                </a:solidFill>
              </a14:hiddenFill>
            </a:ext>
          </a:extLst>
        </p:spPr>
      </p:pic>
      <p:pic>
        <p:nvPicPr>
          <p:cNvPr id="25610" name="Picture 10" descr="Гимнастика при остеохондрозе шейно-грудного отдела позвоночника"/>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040" y="3789040"/>
            <a:ext cx="4032448" cy="3034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696351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Упражнения для укрепления позвоночника и мышц спины в домашних ..."/>
          <p:cNvPicPr>
            <a:picLocks noChangeAspect="1" noChangeArrowheads="1"/>
          </p:cNvPicPr>
          <p:nvPr/>
        </p:nvPicPr>
        <p:blipFill rotWithShape="1">
          <a:blip r:embed="rId2">
            <a:extLst>
              <a:ext uri="{28A0092B-C50C-407E-A947-70E740481C1C}">
                <a14:useLocalDpi xmlns:a14="http://schemas.microsoft.com/office/drawing/2010/main" val="0"/>
              </a:ext>
            </a:extLst>
          </a:blip>
          <a:srcRect l="35121" r="32042"/>
          <a:stretch/>
        </p:blipFill>
        <p:spPr bwMode="auto">
          <a:xfrm>
            <a:off x="6583640" y="2447210"/>
            <a:ext cx="2560360" cy="4310781"/>
          </a:xfrm>
          <a:prstGeom prst="rect">
            <a:avLst/>
          </a:prstGeom>
          <a:noFill/>
          <a:extLst>
            <a:ext uri="{909E8E84-426E-40DD-AFC4-6F175D3DCCD1}">
              <a14:hiddenFill xmlns:a14="http://schemas.microsoft.com/office/drawing/2010/main">
                <a:solidFill>
                  <a:srgbClr val="FFFFFF"/>
                </a:solidFill>
              </a14:hiddenFill>
            </a:ext>
          </a:extLst>
        </p:spPr>
      </p:pic>
      <p:pic>
        <p:nvPicPr>
          <p:cNvPr id="27660" name="Picture 12" descr="Йога при остеохондрозе. :: Блог о йоге :: Портал о йоге Хануман.ру"/>
          <p:cNvPicPr>
            <a:picLocks noChangeAspect="1" noChangeArrowheads="1"/>
          </p:cNvPicPr>
          <p:nvPr/>
        </p:nvPicPr>
        <p:blipFill rotWithShape="1">
          <a:blip r:embed="rId3">
            <a:extLst>
              <a:ext uri="{28A0092B-C50C-407E-A947-70E740481C1C}">
                <a14:useLocalDpi xmlns:a14="http://schemas.microsoft.com/office/drawing/2010/main" val="0"/>
              </a:ext>
            </a:extLst>
          </a:blip>
          <a:srcRect t="18092"/>
          <a:stretch/>
        </p:blipFill>
        <p:spPr bwMode="auto">
          <a:xfrm>
            <a:off x="3381000" y="1508218"/>
            <a:ext cx="3820924" cy="2237976"/>
          </a:xfrm>
          <a:prstGeom prst="rect">
            <a:avLst/>
          </a:prstGeom>
          <a:noFill/>
          <a:extLst>
            <a:ext uri="{909E8E84-426E-40DD-AFC4-6F175D3DCCD1}">
              <a14:hiddenFill xmlns:a14="http://schemas.microsoft.com/office/drawing/2010/main">
                <a:solidFill>
                  <a:srgbClr val="FFFFFF"/>
                </a:solidFill>
              </a14:hiddenFill>
            </a:ext>
          </a:extLst>
        </p:spPr>
      </p:pic>
      <p:pic>
        <p:nvPicPr>
          <p:cNvPr id="27658" name="Picture 10" descr="Йога при шейном остеохондрозе. Часть 1 :: «ЖИВИ!»"/>
          <p:cNvPicPr>
            <a:picLocks noChangeAspect="1" noChangeArrowheads="1"/>
          </p:cNvPicPr>
          <p:nvPr/>
        </p:nvPicPr>
        <p:blipFill rotWithShape="1">
          <a:blip r:embed="rId4">
            <a:extLst>
              <a:ext uri="{28A0092B-C50C-407E-A947-70E740481C1C}">
                <a14:useLocalDpi xmlns:a14="http://schemas.microsoft.com/office/drawing/2010/main" val="0"/>
              </a:ext>
            </a:extLst>
          </a:blip>
          <a:srcRect l="22171" r="26477"/>
          <a:stretch/>
        </p:blipFill>
        <p:spPr bwMode="auto">
          <a:xfrm>
            <a:off x="1823112" y="3212976"/>
            <a:ext cx="2820896" cy="3645024"/>
          </a:xfrm>
          <a:prstGeom prst="rect">
            <a:avLst/>
          </a:prstGeom>
          <a:noFill/>
          <a:extLst>
            <a:ext uri="{909E8E84-426E-40DD-AFC4-6F175D3DCCD1}">
              <a14:hiddenFill xmlns:a14="http://schemas.microsoft.com/office/drawing/2010/main">
                <a:solidFill>
                  <a:srgbClr val="FFFFFF"/>
                </a:solidFill>
              </a14:hiddenFill>
            </a:ext>
          </a:extLst>
        </p:spPr>
      </p:pic>
      <p:pic>
        <p:nvPicPr>
          <p:cNvPr id="27662" name="Picture 14" descr="Сесть на колени и пятки, приподнять ягодицы, развести пятки в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9424" y="3746194"/>
            <a:ext cx="1944216" cy="3052660"/>
          </a:xfrm>
          <a:prstGeom prst="rect">
            <a:avLst/>
          </a:prstGeom>
          <a:noFill/>
          <a:extLst>
            <a:ext uri="{909E8E84-426E-40DD-AFC4-6F175D3DCCD1}">
              <a14:hiddenFill xmlns:a14="http://schemas.microsoft.com/office/drawing/2010/main">
                <a:solidFill>
                  <a:srgbClr val="FFFFFF"/>
                </a:solidFill>
              </a14:hiddenFill>
            </a:ext>
          </a:extLst>
        </p:spPr>
      </p:pic>
      <p:sp>
        <p:nvSpPr>
          <p:cNvPr id="3" name="Заголовок 1"/>
          <p:cNvSpPr>
            <a:spLocks noGrp="1"/>
          </p:cNvSpPr>
          <p:nvPr>
            <p:ph type="title"/>
          </p:nvPr>
        </p:nvSpPr>
        <p:spPr>
          <a:xfrm>
            <a:off x="0" y="228600"/>
            <a:ext cx="9144000" cy="990600"/>
          </a:xfrm>
        </p:spPr>
        <p:txBody>
          <a:bodyPr>
            <a:normAutofit/>
          </a:bodyPr>
          <a:lstStyle/>
          <a:p>
            <a:pPr algn="ctr"/>
            <a:r>
              <a:rPr lang="uk-UA" sz="4000" b="1" dirty="0" smtClean="0"/>
              <a:t>Йога при поперековому остеохондрозі</a:t>
            </a:r>
            <a:endParaRPr lang="ru-RU" sz="4000" b="1" dirty="0"/>
          </a:p>
        </p:txBody>
      </p:sp>
      <p:pic>
        <p:nvPicPr>
          <p:cNvPr id="27654" name="Picture 6" descr="Йога при остеохондрозе поясничного отдела позвоночника: основные ..."/>
          <p:cNvPicPr>
            <a:picLocks noChangeAspect="1" noChangeArrowheads="1"/>
          </p:cNvPicPr>
          <p:nvPr/>
        </p:nvPicPr>
        <p:blipFill rotWithShape="1">
          <a:blip r:embed="rId6">
            <a:extLst>
              <a:ext uri="{28A0092B-C50C-407E-A947-70E740481C1C}">
                <a14:useLocalDpi xmlns:a14="http://schemas.microsoft.com/office/drawing/2010/main" val="0"/>
              </a:ext>
            </a:extLst>
          </a:blip>
          <a:srcRect l="22388" t="7705" r="18194"/>
          <a:stretch/>
        </p:blipFill>
        <p:spPr bwMode="auto">
          <a:xfrm>
            <a:off x="18909" y="3886770"/>
            <a:ext cx="2176827" cy="2971230"/>
          </a:xfrm>
          <a:prstGeom prst="rect">
            <a:avLst/>
          </a:prstGeom>
          <a:noFill/>
          <a:extLst>
            <a:ext uri="{909E8E84-426E-40DD-AFC4-6F175D3DCCD1}">
              <a14:hiddenFill xmlns:a14="http://schemas.microsoft.com/office/drawing/2010/main">
                <a:solidFill>
                  <a:srgbClr val="FFFFFF"/>
                </a:solidFill>
              </a14:hiddenFill>
            </a:ext>
          </a:extLst>
        </p:spPr>
      </p:pic>
      <p:pic>
        <p:nvPicPr>
          <p:cNvPr id="27656" name="Picture 8" descr="Йога при остеохондрозе поясничного отдела позвоночника: основные ..."/>
          <p:cNvPicPr>
            <a:picLocks noChangeAspect="1" noChangeArrowheads="1"/>
          </p:cNvPicPr>
          <p:nvPr/>
        </p:nvPicPr>
        <p:blipFill rotWithShape="1">
          <a:blip r:embed="rId7">
            <a:extLst>
              <a:ext uri="{28A0092B-C50C-407E-A947-70E740481C1C}">
                <a14:useLocalDpi xmlns:a14="http://schemas.microsoft.com/office/drawing/2010/main" val="0"/>
              </a:ext>
            </a:extLst>
          </a:blip>
          <a:srcRect t="12259"/>
          <a:stretch/>
        </p:blipFill>
        <p:spPr bwMode="auto">
          <a:xfrm>
            <a:off x="18909" y="1508218"/>
            <a:ext cx="3328955" cy="18779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792197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3536" y="116632"/>
            <a:ext cx="9144000" cy="990600"/>
          </a:xfrm>
        </p:spPr>
        <p:txBody>
          <a:bodyPr>
            <a:noAutofit/>
          </a:bodyPr>
          <a:lstStyle/>
          <a:p>
            <a:pPr algn="ctr"/>
            <a:r>
              <a:rPr lang="uk-UA" b="1" dirty="0"/>
              <a:t>Фізична реабілітація </a:t>
            </a:r>
            <a:r>
              <a:rPr lang="uk-UA" b="1" dirty="0" smtClean="0"/>
              <a:t/>
            </a:r>
            <a:br>
              <a:rPr lang="uk-UA" b="1" dirty="0" smtClean="0"/>
            </a:br>
            <a:r>
              <a:rPr lang="uk-UA" b="1" dirty="0" smtClean="0"/>
              <a:t>при </a:t>
            </a:r>
            <a:r>
              <a:rPr lang="uk-UA" b="1" dirty="0"/>
              <a:t>шийному остеохондрозі</a:t>
            </a:r>
            <a:endParaRPr lang="ru-RU" dirty="0"/>
          </a:p>
        </p:txBody>
      </p:sp>
      <p:sp>
        <p:nvSpPr>
          <p:cNvPr id="3" name="Прямоугольник 2"/>
          <p:cNvSpPr/>
          <p:nvPr/>
        </p:nvSpPr>
        <p:spPr>
          <a:xfrm>
            <a:off x="635586" y="1700808"/>
            <a:ext cx="5592597" cy="5355312"/>
          </a:xfrm>
          <a:prstGeom prst="rect">
            <a:avLst/>
          </a:prstGeom>
        </p:spPr>
        <p:txBody>
          <a:bodyPr wrap="square">
            <a:spAutoFit/>
          </a:bodyPr>
          <a:lstStyle/>
          <a:p>
            <a:pPr marL="571500" indent="-571500">
              <a:buFont typeface="Wingdings" panose="05000000000000000000" pitchFamily="2" charset="2"/>
              <a:buChar char="Ø"/>
            </a:pPr>
            <a:r>
              <a:rPr lang="uk-UA" sz="3600" b="1" dirty="0" smtClean="0"/>
              <a:t>Витягування хребта</a:t>
            </a:r>
          </a:p>
          <a:p>
            <a:pPr marL="571500" indent="-571500">
              <a:buFont typeface="Wingdings" panose="05000000000000000000" pitchFamily="2" charset="2"/>
              <a:buChar char="Ø"/>
            </a:pPr>
            <a:r>
              <a:rPr lang="uk-UA" sz="3600" b="1" dirty="0" smtClean="0"/>
              <a:t>Заняття ЛФК</a:t>
            </a:r>
          </a:p>
          <a:p>
            <a:pPr marL="571500" indent="-571500">
              <a:buFont typeface="Wingdings" panose="05000000000000000000" pitchFamily="2" charset="2"/>
              <a:buChar char="Ø"/>
            </a:pPr>
            <a:r>
              <a:rPr lang="uk-UA" sz="3600" b="1" dirty="0" err="1" smtClean="0"/>
              <a:t>Гідрокінезотерапія</a:t>
            </a:r>
            <a:endParaRPr lang="uk-UA" sz="3600" b="1" dirty="0" smtClean="0"/>
          </a:p>
          <a:p>
            <a:pPr marL="571500" indent="-571500">
              <a:buFont typeface="Wingdings" panose="05000000000000000000" pitchFamily="2" charset="2"/>
              <a:buChar char="Ø"/>
            </a:pPr>
            <a:r>
              <a:rPr lang="uk-UA" sz="3600" b="1" dirty="0" smtClean="0"/>
              <a:t>Лікувальний масаж</a:t>
            </a:r>
          </a:p>
          <a:p>
            <a:pPr marL="571500" indent="-571500">
              <a:buFont typeface="Wingdings" panose="05000000000000000000" pitchFamily="2" charset="2"/>
              <a:buChar char="Ø"/>
            </a:pPr>
            <a:r>
              <a:rPr lang="uk-UA" sz="3600" b="1" dirty="0" err="1" smtClean="0"/>
              <a:t>Фізіотерпія</a:t>
            </a:r>
            <a:endParaRPr lang="uk-UA" sz="3600" b="1" dirty="0" smtClean="0"/>
          </a:p>
          <a:p>
            <a:pPr marL="571500" indent="-571500">
              <a:buFont typeface="Wingdings" panose="05000000000000000000" pitchFamily="2" charset="2"/>
              <a:buChar char="Ø"/>
            </a:pPr>
            <a:r>
              <a:rPr lang="uk-UA" sz="3600" b="1" dirty="0" err="1" smtClean="0"/>
              <a:t>Тейпування</a:t>
            </a:r>
            <a:endParaRPr lang="uk-UA" sz="3600" b="1" dirty="0" smtClean="0"/>
          </a:p>
          <a:p>
            <a:pPr marL="571500" indent="-571500">
              <a:buFont typeface="Wingdings" panose="05000000000000000000" pitchFamily="2" charset="2"/>
              <a:buChar char="Ø"/>
            </a:pPr>
            <a:r>
              <a:rPr lang="uk-UA" sz="3600" b="1" dirty="0" err="1" smtClean="0"/>
              <a:t>Рефлексотерапія</a:t>
            </a:r>
            <a:endParaRPr lang="uk-UA" sz="3600" b="1" dirty="0" smtClean="0"/>
          </a:p>
          <a:p>
            <a:pPr marL="571500" indent="-571500">
              <a:buFont typeface="Wingdings" panose="05000000000000000000" pitchFamily="2" charset="2"/>
              <a:buChar char="Ø"/>
            </a:pPr>
            <a:r>
              <a:rPr lang="uk-UA" sz="3600" b="1" dirty="0" smtClean="0"/>
              <a:t>Мануальна терапія</a:t>
            </a:r>
          </a:p>
          <a:p>
            <a:pPr marL="571500" indent="-571500">
              <a:buFont typeface="Wingdings" panose="05000000000000000000" pitchFamily="2" charset="2"/>
              <a:buChar char="Ø"/>
            </a:pPr>
            <a:r>
              <a:rPr lang="uk-UA" sz="3600" b="1" dirty="0" smtClean="0"/>
              <a:t>Ортопедичне лікування</a:t>
            </a:r>
          </a:p>
          <a:p>
            <a:endParaRPr lang="ru-RU" b="1" dirty="0"/>
          </a:p>
        </p:txBody>
      </p:sp>
    </p:spTree>
    <p:extLst>
      <p:ext uri="{BB962C8B-B14F-4D97-AF65-F5344CB8AC3E}">
        <p14:creationId xmlns:p14="http://schemas.microsoft.com/office/powerpoint/2010/main" val="406391646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28600"/>
            <a:ext cx="9144000" cy="990600"/>
          </a:xfrm>
        </p:spPr>
        <p:txBody>
          <a:bodyPr>
            <a:noAutofit/>
          </a:bodyPr>
          <a:lstStyle/>
          <a:p>
            <a:pPr algn="ctr"/>
            <a:r>
              <a:rPr lang="uk-UA" b="1" dirty="0" smtClean="0"/>
              <a:t>Витягування шийного відділу хребта</a:t>
            </a:r>
            <a:endParaRPr lang="uk-UA" b="1" dirty="0"/>
          </a:p>
        </p:txBody>
      </p:sp>
      <p:sp>
        <p:nvSpPr>
          <p:cNvPr id="3" name="Прямоугольник 2"/>
          <p:cNvSpPr/>
          <p:nvPr/>
        </p:nvSpPr>
        <p:spPr>
          <a:xfrm>
            <a:off x="107504" y="1539697"/>
            <a:ext cx="6186663" cy="1754326"/>
          </a:xfrm>
          <a:prstGeom prst="rect">
            <a:avLst/>
          </a:prstGeom>
          <a:solidFill>
            <a:schemeClr val="bg2"/>
          </a:solidFill>
        </p:spPr>
        <p:txBody>
          <a:bodyPr wrap="square">
            <a:spAutoFit/>
          </a:bodyPr>
          <a:lstStyle/>
          <a:p>
            <a:r>
              <a:rPr lang="uk-UA" dirty="0"/>
              <a:t>При шийному остеохондрозі </a:t>
            </a:r>
            <a:r>
              <a:rPr lang="uk-UA" u="sng" dirty="0" smtClean="0"/>
              <a:t>сухе витягування </a:t>
            </a:r>
            <a:r>
              <a:rPr lang="uk-UA" u="sng" dirty="0"/>
              <a:t>хребта</a:t>
            </a:r>
            <a:r>
              <a:rPr lang="uk-UA" dirty="0"/>
              <a:t> може проводитися масою </a:t>
            </a:r>
            <a:r>
              <a:rPr lang="uk-UA" dirty="0" smtClean="0"/>
              <a:t>тіла в </a:t>
            </a:r>
            <a:r>
              <a:rPr lang="uk-UA" dirty="0"/>
              <a:t>різних комбінаціях</a:t>
            </a:r>
            <a:r>
              <a:rPr lang="uk-UA" dirty="0" smtClean="0"/>
              <a:t>:</a:t>
            </a:r>
          </a:p>
          <a:p>
            <a:pPr marL="285750" indent="-285750">
              <a:buFont typeface="Wingdings" panose="05000000000000000000" pitchFamily="2" charset="2"/>
              <a:buChar char="q"/>
            </a:pPr>
            <a:r>
              <a:rPr lang="uk-UA" dirty="0" smtClean="0"/>
              <a:t>В положенні сидячі (вертикальне витягування).</a:t>
            </a:r>
          </a:p>
          <a:p>
            <a:pPr marL="285750" indent="-285750">
              <a:buFont typeface="Wingdings" panose="05000000000000000000" pitchFamily="2" charset="2"/>
              <a:buChar char="q"/>
            </a:pPr>
            <a:r>
              <a:rPr lang="uk-UA" dirty="0" smtClean="0"/>
              <a:t>В положенні лежачи </a:t>
            </a:r>
            <a:r>
              <a:rPr lang="uk-UA" dirty="0"/>
              <a:t>з піднятим головним кінцем </a:t>
            </a:r>
            <a:r>
              <a:rPr lang="uk-UA" dirty="0" smtClean="0"/>
              <a:t>ліжка</a:t>
            </a:r>
          </a:p>
          <a:p>
            <a:r>
              <a:rPr lang="uk-UA" dirty="0"/>
              <a:t>Витягування може бути постійним протягом від 3 до 15 хвилин і </a:t>
            </a:r>
            <a:r>
              <a:rPr lang="uk-UA" dirty="0" smtClean="0"/>
              <a:t>більше, </a:t>
            </a:r>
            <a:r>
              <a:rPr lang="uk-UA" dirty="0"/>
              <a:t>або переривчастим</a:t>
            </a:r>
            <a:r>
              <a:rPr lang="uk-UA" dirty="0" smtClean="0"/>
              <a:t>.</a:t>
            </a:r>
            <a:endParaRPr lang="ru-RU" dirty="0"/>
          </a:p>
        </p:txBody>
      </p:sp>
      <p:pic>
        <p:nvPicPr>
          <p:cNvPr id="5" name="Picture 2" descr="http://fb.ru/misc/i/gallery/11114/26931.jpg"/>
          <p:cNvPicPr>
            <a:picLocks noChangeAspect="1" noChangeArrowheads="1"/>
          </p:cNvPicPr>
          <p:nvPr/>
        </p:nvPicPr>
        <p:blipFill rotWithShape="1">
          <a:blip r:embed="rId2" cstate="print"/>
          <a:srcRect l="16555" r="12886"/>
          <a:stretch/>
        </p:blipFill>
        <p:spPr bwMode="auto">
          <a:xfrm>
            <a:off x="6372200" y="1539697"/>
            <a:ext cx="2671483" cy="4000528"/>
          </a:xfrm>
          <a:prstGeom prst="rect">
            <a:avLst/>
          </a:prstGeom>
          <a:noFill/>
        </p:spPr>
      </p:pic>
      <p:sp>
        <p:nvSpPr>
          <p:cNvPr id="6" name="Прямоугольник 5"/>
          <p:cNvSpPr/>
          <p:nvPr/>
        </p:nvSpPr>
        <p:spPr>
          <a:xfrm>
            <a:off x="107504" y="3284984"/>
            <a:ext cx="6186663" cy="3477875"/>
          </a:xfrm>
          <a:prstGeom prst="rect">
            <a:avLst/>
          </a:prstGeom>
          <a:solidFill>
            <a:schemeClr val="bg2">
              <a:lumMod val="90000"/>
            </a:schemeClr>
          </a:solidFill>
        </p:spPr>
        <p:txBody>
          <a:bodyPr wrap="square">
            <a:spAutoFit/>
          </a:bodyPr>
          <a:lstStyle/>
          <a:p>
            <a:r>
              <a:rPr lang="uk-UA" sz="2000" dirty="0" smtClean="0"/>
              <a:t>Необхідно </a:t>
            </a:r>
            <a:r>
              <a:rPr lang="uk-UA" sz="2000" dirty="0" smtClean="0"/>
              <a:t>знати, що саме вертикальний спосіб є найбільш жорстким і травмонебезпечним.</a:t>
            </a:r>
          </a:p>
          <a:p>
            <a:r>
              <a:rPr lang="uk-UA" sz="2000" dirty="0" smtClean="0"/>
              <a:t>Здійснюється в спеціальному кріслі, до спинки якого кріпиться стійка з оснащеної планкою. Пацієнт фіксується, до його голові та шиї кріпляться спеціальні ремені, які кріпляться до </a:t>
            </a:r>
            <a:r>
              <a:rPr lang="uk-UA" sz="2000" b="1" dirty="0" smtClean="0"/>
              <a:t>петлі </a:t>
            </a:r>
            <a:r>
              <a:rPr lang="uk-UA" sz="2000" b="1" dirty="0" err="1" smtClean="0"/>
              <a:t>Гліссона</a:t>
            </a:r>
            <a:r>
              <a:rPr lang="uk-UA" sz="2000" b="1" dirty="0" smtClean="0"/>
              <a:t> </a:t>
            </a:r>
            <a:r>
              <a:rPr lang="uk-UA" sz="2000" dirty="0" smtClean="0"/>
              <a:t>під підборіддям, на іншому кінці якої розташована закріплена система вантажів. За допомогою легкого натягу відбувається процес розтягування хребцевих структур. Для </a:t>
            </a:r>
            <a:r>
              <a:rPr lang="uk-UA" sz="2000" dirty="0"/>
              <a:t>досягнення дозованого витягування хребта</a:t>
            </a:r>
            <a:r>
              <a:rPr lang="uk-UA" sz="2000" dirty="0" smtClean="0"/>
              <a:t> </a:t>
            </a:r>
            <a:r>
              <a:rPr lang="uk-UA" sz="2000" dirty="0"/>
              <a:t>нарощувати </a:t>
            </a:r>
            <a:r>
              <a:rPr lang="uk-UA" sz="2000" dirty="0" smtClean="0"/>
              <a:t>інтенсивність необхідно поступово.</a:t>
            </a:r>
            <a:endParaRPr lang="uk-UA" sz="2000" dirty="0"/>
          </a:p>
        </p:txBody>
      </p:sp>
    </p:spTree>
    <p:extLst>
      <p:ext uri="{BB962C8B-B14F-4D97-AF65-F5344CB8AC3E}">
        <p14:creationId xmlns:p14="http://schemas.microsoft.com/office/powerpoint/2010/main" val="285836373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16632"/>
            <a:ext cx="9144000" cy="990600"/>
          </a:xfrm>
        </p:spPr>
        <p:txBody>
          <a:bodyPr>
            <a:normAutofit fontScale="90000"/>
          </a:bodyPr>
          <a:lstStyle/>
          <a:p>
            <a:pPr algn="ctr"/>
            <a:r>
              <a:rPr lang="uk-UA" b="1" dirty="0" smtClean="0"/>
              <a:t>Горизонтальне </a:t>
            </a:r>
            <a:r>
              <a:rPr lang="uk-UA" b="1" dirty="0" smtClean="0"/>
              <a:t>апаратне </a:t>
            </a:r>
            <a:r>
              <a:rPr lang="uk-UA" b="1" dirty="0" smtClean="0"/>
              <a:t>сухе витягування шийного </a:t>
            </a:r>
            <a:r>
              <a:rPr lang="uk-UA" b="1" dirty="0" smtClean="0"/>
              <a:t>відділу </a:t>
            </a:r>
            <a:r>
              <a:rPr lang="uk-UA" b="1" dirty="0" smtClean="0"/>
              <a:t>хребта</a:t>
            </a:r>
            <a:endParaRPr lang="ru-RU" b="1" dirty="0"/>
          </a:p>
        </p:txBody>
      </p:sp>
      <p:pic>
        <p:nvPicPr>
          <p:cNvPr id="4" name="Picture 4" descr="Тракционное Вытяжение Позвоночника Одесс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2629" y="1700808"/>
            <a:ext cx="6667500" cy="4410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004690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7410" name="Picture 2" descr="Аппарат для лечения грыжи позвоночника. Профессиональная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8640"/>
            <a:ext cx="9165160" cy="6120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113794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116632"/>
            <a:ext cx="8153400" cy="990600"/>
          </a:xfrm>
        </p:spPr>
        <p:txBody>
          <a:bodyPr>
            <a:noAutofit/>
          </a:bodyPr>
          <a:lstStyle/>
          <a:p>
            <a:pPr algn="ctr"/>
            <a:r>
              <a:rPr lang="uk-UA" sz="4800" b="1" dirty="0" err="1" smtClean="0"/>
              <a:t>Гідровитягування</a:t>
            </a:r>
            <a:r>
              <a:rPr lang="uk-UA" sz="4800" b="1" dirty="0" smtClean="0"/>
              <a:t> </a:t>
            </a:r>
            <a:br>
              <a:rPr lang="uk-UA" sz="4800" b="1" dirty="0" smtClean="0"/>
            </a:br>
            <a:r>
              <a:rPr lang="uk-UA" sz="4800" b="1" dirty="0" smtClean="0"/>
              <a:t>шийного відділу хребта</a:t>
            </a:r>
            <a:endParaRPr lang="ru-RU" sz="4800" b="1" dirty="0"/>
          </a:p>
        </p:txBody>
      </p:sp>
      <p:pic>
        <p:nvPicPr>
          <p:cNvPr id="3075" name="Picture 3" descr="Подводное вытяжение позвоночника: правда и мифы"/>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8207" y="2060848"/>
            <a:ext cx="6000750" cy="3905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5727181"/>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Обычная">
  <a:themeElements>
    <a:clrScheme name="Обычная">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Обычная">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Обычная">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17399</TotalTime>
  <Words>5736</Words>
  <Application>Microsoft Office PowerPoint</Application>
  <PresentationFormat>Экран (4:3)</PresentationFormat>
  <Paragraphs>406</Paragraphs>
  <Slides>112</Slides>
  <Notes>3</Notes>
  <HiddenSlides>0</HiddenSlides>
  <MMClips>0</MMClips>
  <ScaleCrop>false</ScaleCrop>
  <HeadingPairs>
    <vt:vector size="4" baseType="variant">
      <vt:variant>
        <vt:lpstr>Тема</vt:lpstr>
      </vt:variant>
      <vt:variant>
        <vt:i4>1</vt:i4>
      </vt:variant>
      <vt:variant>
        <vt:lpstr>Заголовки слайдов</vt:lpstr>
      </vt:variant>
      <vt:variant>
        <vt:i4>112</vt:i4>
      </vt:variant>
    </vt:vector>
  </HeadingPairs>
  <TitlesOfParts>
    <vt:vector size="113" baseType="lpstr">
      <vt:lpstr>Обычная</vt:lpstr>
      <vt:lpstr>Тема: ФІЗИЧНА РЕАБІЛІТАЦІЯ ПРИ ОСТЕОХОНДРОЗАХ</vt:lpstr>
      <vt:lpstr>Поняття остеохондрозу</vt:lpstr>
      <vt:lpstr>Будова міжхребцевого диска</vt:lpstr>
      <vt:lpstr>Епідеміологія остеохондрозу</vt:lpstr>
      <vt:lpstr>Етіологія остеохондрозу</vt:lpstr>
      <vt:lpstr>Презентация PowerPoint</vt:lpstr>
      <vt:lpstr>Патогенез остеохондрозу хребта</vt:lpstr>
      <vt:lpstr>Стадії остеохондрозу</vt:lpstr>
      <vt:lpstr>Стадії остеохондрозу</vt:lpstr>
      <vt:lpstr>Стадії остеохондрозу</vt:lpstr>
      <vt:lpstr>Клінічна картина остеохондрозу хребта</vt:lpstr>
      <vt:lpstr>Неврологічний синдром </vt:lpstr>
      <vt:lpstr>Вертеброгенний синдром</vt:lpstr>
      <vt:lpstr>Вертебробазилярна система</vt:lpstr>
      <vt:lpstr>Синдром нестабільності</vt:lpstr>
      <vt:lpstr>Поперековий остеохондроз</vt:lpstr>
      <vt:lpstr>Клінічна картина  поперекового остеохондрозу</vt:lpstr>
      <vt:lpstr>Зони іррадіації болю</vt:lpstr>
      <vt:lpstr>Презентация PowerPoint</vt:lpstr>
      <vt:lpstr>Корінцеві синдроми</vt:lpstr>
      <vt:lpstr>Корінцеві синдроми</vt:lpstr>
      <vt:lpstr>Диференціальна діагностика компресійної радікулопатії</vt:lpstr>
      <vt:lpstr>Синдром Лaсега</vt:lpstr>
      <vt:lpstr>Симптом Нері</vt:lpstr>
      <vt:lpstr>Рентгенологічні ознаки</vt:lpstr>
      <vt:lpstr>Шийний остеохондроз</vt:lpstr>
      <vt:lpstr>Презентация PowerPoint</vt:lpstr>
      <vt:lpstr>Дискогенна шийна мієлопатія</vt:lpstr>
      <vt:lpstr>Презентация PowerPoint</vt:lpstr>
      <vt:lpstr>Грудний остеохондроз</vt:lpstr>
      <vt:lpstr>Диференціальна діагностика остеохондрозу</vt:lpstr>
      <vt:lpstr>Фізична реабілітація при остеохондрозах</vt:lpstr>
      <vt:lpstr>Фізична реабілітація при поперековому остеохондрозі</vt:lpstr>
      <vt:lpstr>Масаж з ручним витягуванням хребта і розтягненням м'язів у больовій області</vt:lpstr>
      <vt:lpstr>Пояси вовняні для поперекового відділу хребта</vt:lpstr>
      <vt:lpstr>Бандажі та корсети для фіксації  грудних і поперекових хребців</vt:lpstr>
      <vt:lpstr>ФР у підгострому періоді:</vt:lpstr>
      <vt:lpstr>Витягування (тракція) хребта</vt:lpstr>
      <vt:lpstr>Терапевтичний вплив витягування хребта</vt:lpstr>
      <vt:lpstr>Види витягування хребта</vt:lpstr>
      <vt:lpstr>Презентация PowerPoint</vt:lpstr>
      <vt:lpstr>Пасивне витягування хребта</vt:lpstr>
      <vt:lpstr>Презентация PowerPoint</vt:lpstr>
      <vt:lpstr>Презентация PowerPoint</vt:lpstr>
      <vt:lpstr>Апаратна суха пасивна тракція</vt:lpstr>
      <vt:lpstr>Горизонтальна суха пасивна тракція</vt:lpstr>
      <vt:lpstr>Сухе апаратне горизонтальне витягування хребта</vt:lpstr>
      <vt:lpstr>Комп'ютерне пасивне витягування хребта</vt:lpstr>
      <vt:lpstr>Тривимірне витягування хребта</vt:lpstr>
      <vt:lpstr>Безнавантажувальне сухе апаратне витягування хребта</vt:lpstr>
      <vt:lpstr>Пристрій «Вертетрак» для поперекової тракції</vt:lpstr>
      <vt:lpstr>Підводна тракція хребта</vt:lpstr>
      <vt:lpstr>Презентация PowerPoint</vt:lpstr>
      <vt:lpstr>Підводне витягування хребта</vt:lpstr>
      <vt:lpstr>Презентация PowerPoint</vt:lpstr>
      <vt:lpstr>Ускладнення сухого витягування хребта </vt:lpstr>
      <vt:lpstr>Презентация PowerPoint</vt:lpstr>
      <vt:lpstr>Лікувальна фізична культура</vt:lpstr>
      <vt:lpstr>Лікувальна гімнастика</vt:lpstr>
      <vt:lpstr>Фізичні вправи при поперековому остеохондрозі, спрямовані на витягування хребта</vt:lpstr>
      <vt:lpstr>Фізичні вправи при поперековому остеохондрозі, спрямовані на витягування хребта</vt:lpstr>
      <vt:lpstr>Фізичні вправи при поперековому остеохондрозі, спрямовані на зміцнення м'язів спини</vt:lpstr>
      <vt:lpstr>Фізичні вправи при поперековому остеохондрозі, спрямовані на зміцнення м'язів спини</vt:lpstr>
      <vt:lpstr>Фізичні вправи при поперековому остеохондрозі, спрямовані на зміцнення м'язів спини</vt:lpstr>
      <vt:lpstr>Фізичні вправи при поперековому остеохондрозі, спрямовані на зміцнення м'язів спини</vt:lpstr>
      <vt:lpstr>Фізичні вправи при поперековому остеохондрозі, спрямовані на зміцнення м'язів спини</vt:lpstr>
      <vt:lpstr>Фізичні вправи, спрямовані на збільшення рухливості хребта при поперековому остеохондрозі</vt:lpstr>
      <vt:lpstr>Фізичні вправи, спрямовані на збільшення рухливості хребта при поперековому остеохондрозі</vt:lpstr>
      <vt:lpstr>Комплекс лікувальної гімнастики при поперековому остеохондрозі</vt:lpstr>
      <vt:lpstr>Презентация PowerPoint</vt:lpstr>
      <vt:lpstr>Лікувальна гімнастика в теплій воді</vt:lpstr>
      <vt:lpstr>Вправи на м'ячах і фітболах</vt:lpstr>
      <vt:lpstr>Вправи на фітболі при поперековому остеохондрозі</vt:lpstr>
      <vt:lpstr>Вправи на фітболі при поперековому остеохондрозі</vt:lpstr>
      <vt:lpstr>Змішані виси</vt:lpstr>
      <vt:lpstr>Фізіотерапевтичні методи</vt:lpstr>
      <vt:lpstr>Презентация PowerPoint</vt:lpstr>
      <vt:lpstr>Презентация PowerPoint</vt:lpstr>
      <vt:lpstr>Презентация PowerPoint</vt:lpstr>
      <vt:lpstr>Презентация PowerPoint</vt:lpstr>
      <vt:lpstr>У спеціалізованих медичних реабілітаційних установах, найчастіше розташованих у курортних зонах, можна пройти курс бальнеотерапії і грязелікування. </vt:lpstr>
      <vt:lpstr>Презентация PowerPoint</vt:lpstr>
      <vt:lpstr>Лікувальний масаж</vt:lpstr>
      <vt:lpstr>ФР у періоді неповної та повної ремісії:</vt:lpstr>
      <vt:lpstr>Спеціальні вправи при поперековому остеохондрозі системи Бубновського</vt:lpstr>
      <vt:lpstr>Презентация PowerPoint</vt:lpstr>
      <vt:lpstr>Лікувальне плавання при остеохондрозі</vt:lpstr>
      <vt:lpstr>Вправи на силових тренажерах</vt:lpstr>
      <vt:lpstr>Вправи на профілакторі Євмінова</vt:lpstr>
      <vt:lpstr>Циклічні навантаження</vt:lpstr>
      <vt:lpstr>Пілатес при поперековому остеохондрозі</vt:lpstr>
      <vt:lpstr>Презентация PowerPoint</vt:lpstr>
      <vt:lpstr>Стретчинг при поперековому остеохондрозі</vt:lpstr>
      <vt:lpstr>Йога при поперековому остеохондрозі</vt:lpstr>
      <vt:lpstr>Фізична реабілітація  при шийному остеохондрозі</vt:lpstr>
      <vt:lpstr>Витягування шийного відділу хребта</vt:lpstr>
      <vt:lpstr>Горизонтальне апаратне сухе витягування шийного відділу хребта</vt:lpstr>
      <vt:lpstr>Презентация PowerPoint</vt:lpstr>
      <vt:lpstr>Гідровитягування  шийного відділу хребта</vt:lpstr>
      <vt:lpstr>Надувний ортопедичний шийний комір</vt:lpstr>
      <vt:lpstr>Пристрій для шийного витягнення хребта Сервіко2000</vt:lpstr>
      <vt:lpstr>Мануальне витягування  шийного відділу хребта</vt:lpstr>
      <vt:lpstr>Лікувальна фізична культура</vt:lpstr>
      <vt:lpstr>Презентация PowerPoint</vt:lpstr>
      <vt:lpstr>Кінезіотейпування</vt:lpstr>
      <vt:lpstr>Презентация PowerPoint</vt:lpstr>
      <vt:lpstr>Постізометрична релаксація</vt:lpstr>
      <vt:lpstr>Презентация PowerPoint</vt:lpstr>
      <vt:lpstr>Презентация PowerPoint</vt:lpstr>
      <vt:lpstr>Фізіотерапевтичні методи</vt:lpstr>
      <vt:lpstr>ЛФК у підгострому періоді </vt:lpstr>
      <vt:lpstr>Дякую за увагу!</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Третий этап развития остеохондроза</dc:title>
  <dc:creator>1</dc:creator>
  <cp:lastModifiedBy>Tanya</cp:lastModifiedBy>
  <cp:revision>483</cp:revision>
  <dcterms:created xsi:type="dcterms:W3CDTF">2014-06-18T22:18:24Z</dcterms:created>
  <dcterms:modified xsi:type="dcterms:W3CDTF">2020-04-16T02:01:36Z</dcterms:modified>
</cp:coreProperties>
</file>